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6"/>
  </p:handoutMasterIdLst>
  <p:sldIdLst>
    <p:sldId id="293" r:id="rId3"/>
    <p:sldId id="321" r:id="rId5"/>
    <p:sldId id="322" r:id="rId6"/>
    <p:sldId id="323" r:id="rId7"/>
    <p:sldId id="340" r:id="rId8"/>
    <p:sldId id="341" r:id="rId9"/>
    <p:sldId id="343" r:id="rId10"/>
    <p:sldId id="342" r:id="rId11"/>
    <p:sldId id="326" r:id="rId12"/>
    <p:sldId id="334" r:id="rId13"/>
    <p:sldId id="325" r:id="rId14"/>
    <p:sldId id="328" r:id="rId15"/>
    <p:sldId id="348" r:id="rId16"/>
    <p:sldId id="336" r:id="rId17"/>
    <p:sldId id="349" r:id="rId18"/>
    <p:sldId id="339" r:id="rId19"/>
    <p:sldId id="344" r:id="rId20"/>
    <p:sldId id="350" r:id="rId21"/>
    <p:sldId id="346" r:id="rId22"/>
    <p:sldId id="347" r:id="rId23"/>
    <p:sldId id="345" r:id="rId24"/>
    <p:sldId id="329" r:id="rId25"/>
  </p:sldIdLst>
  <p:sldSz cx="9144000" cy="6858000" type="screen4x3"/>
  <p:notesSz cx="9872345" cy="6800850"/>
  <p:defaultTextStyle>
    <a:defPPr>
      <a:defRPr lang="zh-CN"/>
    </a:defPPr>
    <a:lvl1pPr algn="l" rtl="0" eaLnBrk="0" fontAlgn="base" hangingPunct="0">
      <a:spcBef>
        <a:spcPct val="0"/>
      </a:spcBef>
      <a:spcAft>
        <a:spcPct val="0"/>
      </a:spcAft>
      <a:defRPr kern="1200">
        <a:solidFill>
          <a:schemeClr val="tx1"/>
        </a:solidFill>
        <a:latin typeface="Tahoma" panose="020B0604030504040204" pitchFamily="34" charset="0"/>
        <a:ea typeface="SimSun"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Tahoma" panose="020B0604030504040204" pitchFamily="34" charset="0"/>
        <a:ea typeface="SimSun"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Tahoma" panose="020B0604030504040204" pitchFamily="34" charset="0"/>
        <a:ea typeface="SimSun"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Tahoma" panose="020B0604030504040204" pitchFamily="34" charset="0"/>
        <a:ea typeface="SimSun"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Tahoma" panose="020B0604030504040204" pitchFamily="34" charset="0"/>
        <a:ea typeface="SimSun" panose="02010600030101010101" pitchFamily="2" charset="-122"/>
        <a:cs typeface="+mn-cs"/>
      </a:defRPr>
    </a:lvl5pPr>
    <a:lvl6pPr marL="2286000" algn="l" defTabSz="914400" rtl="0" eaLnBrk="1" latinLnBrk="0" hangingPunct="1">
      <a:defRPr kern="1200">
        <a:solidFill>
          <a:schemeClr val="tx1"/>
        </a:solidFill>
        <a:latin typeface="Tahoma" panose="020B0604030504040204" pitchFamily="34" charset="0"/>
        <a:ea typeface="SimSun" panose="02010600030101010101" pitchFamily="2" charset="-122"/>
        <a:cs typeface="+mn-cs"/>
      </a:defRPr>
    </a:lvl6pPr>
    <a:lvl7pPr marL="2743200" algn="l" defTabSz="914400" rtl="0" eaLnBrk="1" latinLnBrk="0" hangingPunct="1">
      <a:defRPr kern="1200">
        <a:solidFill>
          <a:schemeClr val="tx1"/>
        </a:solidFill>
        <a:latin typeface="Tahoma" panose="020B0604030504040204" pitchFamily="34" charset="0"/>
        <a:ea typeface="SimSun" panose="02010600030101010101" pitchFamily="2" charset="-122"/>
        <a:cs typeface="+mn-cs"/>
      </a:defRPr>
    </a:lvl7pPr>
    <a:lvl8pPr marL="3200400" algn="l" defTabSz="914400" rtl="0" eaLnBrk="1" latinLnBrk="0" hangingPunct="1">
      <a:defRPr kern="1200">
        <a:solidFill>
          <a:schemeClr val="tx1"/>
        </a:solidFill>
        <a:latin typeface="Tahoma" panose="020B0604030504040204" pitchFamily="34" charset="0"/>
        <a:ea typeface="SimSun" panose="02010600030101010101" pitchFamily="2" charset="-122"/>
        <a:cs typeface="+mn-cs"/>
      </a:defRPr>
    </a:lvl8pPr>
    <a:lvl9pPr marL="3657600" algn="l" defTabSz="914400" rtl="0" eaLnBrk="1" latinLnBrk="0" hangingPunct="1">
      <a:defRPr kern="1200">
        <a:solidFill>
          <a:schemeClr val="tx1"/>
        </a:solidFill>
        <a:latin typeface="Tahoma" panose="020B060403050404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288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107" autoAdjust="0"/>
    <p:restoredTop sz="92259" autoAdjust="0"/>
  </p:normalViewPr>
  <p:slideViewPr>
    <p:cSldViewPr showGuides="1">
      <p:cViewPr varScale="1">
        <p:scale>
          <a:sx n="100" d="100"/>
          <a:sy n="100" d="100"/>
        </p:scale>
        <p:origin x="288" y="176"/>
      </p:cViewPr>
      <p:guideLst>
        <p:guide orient="horz" pos="2160"/>
        <p:guide pos="288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p:cNvSpPr>
            <a:spLocks noGrp="1" noChangeArrowheads="1"/>
          </p:cNvSpPr>
          <p:nvPr>
            <p:ph type="hdr" sz="quarter"/>
          </p:nvPr>
        </p:nvSpPr>
        <p:spPr bwMode="auto">
          <a:xfrm>
            <a:off x="0" y="0"/>
            <a:ext cx="4278313" cy="339725"/>
          </a:xfrm>
          <a:prstGeom prst="rect">
            <a:avLst/>
          </a:prstGeom>
          <a:noFill/>
          <a:ln w="9525">
            <a:noFill/>
            <a:miter lim="800000"/>
          </a:ln>
          <a:effectLst/>
        </p:spPr>
        <p:txBody>
          <a:bodyPr vert="horz" wrap="square" lIns="91440" tIns="45720" rIns="91440" bIns="45720" numCol="1" anchor="t" anchorCtr="0" compatLnSpc="1"/>
          <a:lstStyle>
            <a:lvl1pPr eaLnBrk="1" hangingPunct="1">
              <a:defRPr sz="1200">
                <a:latin typeface="Arial" panose="020B0604020202020204" pitchFamily="34" charset="0"/>
                <a:ea typeface="SimSun" panose="02010600030101010101" pitchFamily="2" charset="-122"/>
              </a:defRPr>
            </a:lvl1pPr>
          </a:lstStyle>
          <a:p>
            <a:pPr>
              <a:defRPr/>
            </a:pPr>
            <a:endParaRPr lang="en-US" altLang="zh-CN"/>
          </a:p>
        </p:txBody>
      </p:sp>
      <p:sp>
        <p:nvSpPr>
          <p:cNvPr id="36867" name="Rectangle 3"/>
          <p:cNvSpPr>
            <a:spLocks noGrp="1" noChangeArrowheads="1"/>
          </p:cNvSpPr>
          <p:nvPr>
            <p:ph type="dt" sz="quarter" idx="1"/>
          </p:nvPr>
        </p:nvSpPr>
        <p:spPr bwMode="auto">
          <a:xfrm>
            <a:off x="5592763" y="0"/>
            <a:ext cx="4278312" cy="339725"/>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200">
                <a:latin typeface="Arial" panose="020B0604020202020204" pitchFamily="34" charset="0"/>
                <a:ea typeface="SimSun" panose="02010600030101010101" pitchFamily="2" charset="-122"/>
              </a:defRPr>
            </a:lvl1pPr>
          </a:lstStyle>
          <a:p>
            <a:pPr>
              <a:defRPr/>
            </a:pPr>
            <a:endParaRPr lang="en-US" altLang="zh-CN"/>
          </a:p>
        </p:txBody>
      </p:sp>
      <p:sp>
        <p:nvSpPr>
          <p:cNvPr id="36868" name="Rectangle 4"/>
          <p:cNvSpPr>
            <a:spLocks noGrp="1" noChangeArrowheads="1"/>
          </p:cNvSpPr>
          <p:nvPr>
            <p:ph type="ftr" sz="quarter" idx="2"/>
          </p:nvPr>
        </p:nvSpPr>
        <p:spPr bwMode="auto">
          <a:xfrm>
            <a:off x="0" y="6459538"/>
            <a:ext cx="4278313" cy="339725"/>
          </a:xfrm>
          <a:prstGeom prst="rect">
            <a:avLst/>
          </a:prstGeom>
          <a:noFill/>
          <a:ln w="9525">
            <a:noFill/>
            <a:miter lim="800000"/>
          </a:ln>
          <a:effectLst/>
        </p:spPr>
        <p:txBody>
          <a:bodyPr vert="horz" wrap="square" lIns="91440" tIns="45720" rIns="91440" bIns="45720" numCol="1" anchor="b" anchorCtr="0" compatLnSpc="1"/>
          <a:lstStyle>
            <a:lvl1pPr eaLnBrk="1" hangingPunct="1">
              <a:defRPr sz="1200">
                <a:latin typeface="Arial" panose="020B0604020202020204" pitchFamily="34" charset="0"/>
                <a:ea typeface="SimSun" panose="02010600030101010101" pitchFamily="2" charset="-122"/>
              </a:defRPr>
            </a:lvl1pPr>
          </a:lstStyle>
          <a:p>
            <a:pPr>
              <a:defRPr/>
            </a:pPr>
            <a:endParaRPr lang="en-US" altLang="zh-CN"/>
          </a:p>
        </p:txBody>
      </p:sp>
      <p:sp>
        <p:nvSpPr>
          <p:cNvPr id="36869" name="Rectangle 5"/>
          <p:cNvSpPr>
            <a:spLocks noGrp="1" noChangeArrowheads="1"/>
          </p:cNvSpPr>
          <p:nvPr>
            <p:ph type="sldNum" sz="quarter" idx="3"/>
          </p:nvPr>
        </p:nvSpPr>
        <p:spPr bwMode="auto">
          <a:xfrm>
            <a:off x="5592763" y="6459538"/>
            <a:ext cx="4278312" cy="339725"/>
          </a:xfrm>
          <a:prstGeom prst="rect">
            <a:avLst/>
          </a:prstGeom>
          <a:noFill/>
          <a:ln w="9525">
            <a:noFill/>
            <a:miter lim="800000"/>
          </a:ln>
          <a:effectLst/>
        </p:spPr>
        <p:txBody>
          <a:bodyPr vert="horz" wrap="square" lIns="91440" tIns="45720" rIns="91440" bIns="45720" numCol="1" anchor="b" anchorCtr="0" compatLnSpc="1"/>
          <a:lstStyle>
            <a:lvl1pPr algn="r" eaLnBrk="1" hangingPunct="1">
              <a:defRPr sz="1200">
                <a:latin typeface="Arial" panose="020B0604020202020204" pitchFamily="34" charset="0"/>
              </a:defRPr>
            </a:lvl1pPr>
          </a:lstStyle>
          <a:p>
            <a:pPr>
              <a:defRPr/>
            </a:pPr>
            <a:fld id="{BD184E80-3DD9-4B4B-8D09-3AE83D4D7526}" type="slidenum">
              <a:rPr lang="en-US" altLang="zh-CN"/>
            </a:fld>
            <a:endParaRPr lang="en-US" altLang="zh-CN"/>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2.png>
</file>

<file path=ppt/media/image3.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278313" cy="339725"/>
          </a:xfrm>
          <a:prstGeom prst="rect">
            <a:avLst/>
          </a:prstGeom>
        </p:spPr>
        <p:txBody>
          <a:bodyPr vert="horz" lIns="91440" tIns="45720" rIns="91440" bIns="45720" rtlCol="0"/>
          <a:lstStyle>
            <a:lvl1pPr algn="l" eaLnBrk="1" hangingPunct="1">
              <a:defRPr sz="1200">
                <a:latin typeface="Tahoma" panose="020B0604030504040204" pitchFamily="34" charset="0"/>
                <a:ea typeface="SimSun" panose="02010600030101010101" pitchFamily="2" charset="-122"/>
              </a:defRPr>
            </a:lvl1pPr>
          </a:lstStyle>
          <a:p>
            <a:pPr>
              <a:defRPr/>
            </a:pPr>
            <a:endParaRPr lang="en-US"/>
          </a:p>
        </p:txBody>
      </p:sp>
      <p:sp>
        <p:nvSpPr>
          <p:cNvPr id="3" name="Date Placeholder 2"/>
          <p:cNvSpPr>
            <a:spLocks noGrp="1"/>
          </p:cNvSpPr>
          <p:nvPr>
            <p:ph type="dt" idx="1"/>
          </p:nvPr>
        </p:nvSpPr>
        <p:spPr>
          <a:xfrm>
            <a:off x="5592763" y="0"/>
            <a:ext cx="4278312" cy="339725"/>
          </a:xfrm>
          <a:prstGeom prst="rect">
            <a:avLst/>
          </a:prstGeom>
        </p:spPr>
        <p:txBody>
          <a:bodyPr vert="horz" lIns="91440" tIns="45720" rIns="91440" bIns="45720" rtlCol="0"/>
          <a:lstStyle>
            <a:lvl1pPr algn="r" eaLnBrk="1" hangingPunct="1">
              <a:defRPr sz="1200">
                <a:latin typeface="Tahoma" panose="020B0604030504040204" pitchFamily="34" charset="0"/>
                <a:ea typeface="SimSun" panose="02010600030101010101" pitchFamily="2" charset="-122"/>
              </a:defRPr>
            </a:lvl1pPr>
          </a:lstStyle>
          <a:p>
            <a:pPr>
              <a:defRPr/>
            </a:pPr>
            <a:fld id="{C8916D92-2545-450D-B5A8-168D0F7A3C89}" type="datetimeFigureOut">
              <a:rPr lang="en-US"/>
            </a:fld>
            <a:endParaRPr lang="en-US"/>
          </a:p>
        </p:txBody>
      </p:sp>
      <p:sp>
        <p:nvSpPr>
          <p:cNvPr id="4" name="Slide Image Placeholder 3"/>
          <p:cNvSpPr>
            <a:spLocks noGrp="1" noRot="1" noChangeAspect="1"/>
          </p:cNvSpPr>
          <p:nvPr>
            <p:ph type="sldImg" idx="2"/>
          </p:nvPr>
        </p:nvSpPr>
        <p:spPr>
          <a:xfrm>
            <a:off x="3236913" y="509588"/>
            <a:ext cx="3400425" cy="2551112"/>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987425" y="3230563"/>
            <a:ext cx="7897813" cy="3060700"/>
          </a:xfrm>
          <a:prstGeom prst="rect">
            <a:avLst/>
          </a:prstGeom>
        </p:spPr>
        <p:txBody>
          <a:bodyPr vert="horz" lIns="91440" tIns="45720" rIns="91440" bIns="45720" rtlCol="0">
            <a:normAutofit/>
          </a:body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6" name="Footer Placeholder 5"/>
          <p:cNvSpPr>
            <a:spLocks noGrp="1"/>
          </p:cNvSpPr>
          <p:nvPr>
            <p:ph type="ftr" sz="quarter" idx="4"/>
          </p:nvPr>
        </p:nvSpPr>
        <p:spPr>
          <a:xfrm>
            <a:off x="0" y="6459538"/>
            <a:ext cx="4278313" cy="339725"/>
          </a:xfrm>
          <a:prstGeom prst="rect">
            <a:avLst/>
          </a:prstGeom>
        </p:spPr>
        <p:txBody>
          <a:bodyPr vert="horz" lIns="91440" tIns="45720" rIns="91440" bIns="45720" rtlCol="0" anchor="b"/>
          <a:lstStyle>
            <a:lvl1pPr algn="l" eaLnBrk="1" hangingPunct="1">
              <a:defRPr sz="1200">
                <a:latin typeface="Tahoma" panose="020B0604030504040204" pitchFamily="34" charset="0"/>
                <a:ea typeface="SimSun" panose="02010600030101010101" pitchFamily="2" charset="-122"/>
              </a:defRPr>
            </a:lvl1pPr>
          </a:lstStyle>
          <a:p>
            <a:pPr>
              <a:defRPr/>
            </a:pPr>
            <a:endParaRPr lang="en-US"/>
          </a:p>
        </p:txBody>
      </p:sp>
      <p:sp>
        <p:nvSpPr>
          <p:cNvPr id="7" name="Slide Number Placeholder 6"/>
          <p:cNvSpPr>
            <a:spLocks noGrp="1"/>
          </p:cNvSpPr>
          <p:nvPr>
            <p:ph type="sldNum" sz="quarter" idx="5"/>
          </p:nvPr>
        </p:nvSpPr>
        <p:spPr>
          <a:xfrm>
            <a:off x="5592763" y="6459538"/>
            <a:ext cx="4278312" cy="339725"/>
          </a:xfrm>
          <a:prstGeom prst="rect">
            <a:avLst/>
          </a:prstGeom>
        </p:spPr>
        <p:txBody>
          <a:bodyPr vert="horz" wrap="square" lIns="91440" tIns="45720" rIns="91440" bIns="45720" numCol="1" anchor="b" anchorCtr="0" compatLnSpc="1"/>
          <a:lstStyle>
            <a:lvl1pPr algn="r" eaLnBrk="1" hangingPunct="1">
              <a:defRPr sz="1200"/>
            </a:lvl1pPr>
          </a:lstStyle>
          <a:p>
            <a:pPr>
              <a:defRPr/>
            </a:pPr>
            <a:fld id="{C35E904C-09DF-4F83-9BFF-461C3F0161E4}" type="slidenum">
              <a:rPr lang="en-US" altLang="en-US"/>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7900" eaLnBrk="0" hangingPunct="0">
              <a:defRPr sz="2400">
                <a:solidFill>
                  <a:schemeClr val="tx1"/>
                </a:solidFill>
                <a:latin typeface="Times New Roman" panose="02020603050405020304" pitchFamily="18" charset="0"/>
              </a:defRPr>
            </a:lvl1pPr>
            <a:lvl2pPr marL="742950" indent="-285750" defTabSz="977900" eaLnBrk="0" hangingPunct="0">
              <a:defRPr sz="2400">
                <a:solidFill>
                  <a:schemeClr val="tx1"/>
                </a:solidFill>
                <a:latin typeface="Times New Roman" panose="02020603050405020304" pitchFamily="18" charset="0"/>
              </a:defRPr>
            </a:lvl2pPr>
            <a:lvl3pPr marL="1143000" indent="-228600" defTabSz="977900" eaLnBrk="0" hangingPunct="0">
              <a:defRPr sz="2400">
                <a:solidFill>
                  <a:schemeClr val="tx1"/>
                </a:solidFill>
                <a:latin typeface="Times New Roman" panose="02020603050405020304" pitchFamily="18" charset="0"/>
              </a:defRPr>
            </a:lvl3pPr>
            <a:lvl4pPr marL="1600200" indent="-228600" defTabSz="977900" eaLnBrk="0" hangingPunct="0">
              <a:defRPr sz="2400">
                <a:solidFill>
                  <a:schemeClr val="tx1"/>
                </a:solidFill>
                <a:latin typeface="Times New Roman" panose="02020603050405020304" pitchFamily="18" charset="0"/>
              </a:defRPr>
            </a:lvl4pPr>
            <a:lvl5pPr marL="2057400" indent="-228600" defTabSz="977900" eaLnBrk="0" hangingPunct="0">
              <a:defRPr sz="2400">
                <a:solidFill>
                  <a:schemeClr val="tx1"/>
                </a:solidFill>
                <a:latin typeface="Times New Roman" panose="02020603050405020304" pitchFamily="18" charset="0"/>
              </a:defRPr>
            </a:lvl5pPr>
            <a:lvl6pPr marL="2514600" indent="-228600" defTabSz="9779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779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779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77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B3B06CED-CCB0-475F-AFD1-8C57A9ECBFC5}" type="slidenum">
              <a:rPr lang="en-US" altLang="en-US" sz="1200"/>
            </a:fld>
            <a:endParaRPr lang="en-US" altLang="en-US" sz="1200"/>
          </a:p>
        </p:txBody>
      </p:sp>
      <p:sp>
        <p:nvSpPr>
          <p:cNvPr id="33795" name="Rectangle 2"/>
          <p:cNvSpPr>
            <a:spLocks noGrp="1" noRot="1" noChangeAspect="1" noChangeArrowheads="1" noTextEdit="1"/>
          </p:cNvSpPr>
          <p:nvPr>
            <p:ph type="sldImg"/>
          </p:nvPr>
        </p:nvSpPr>
        <p:spPr/>
      </p:sp>
      <p:sp>
        <p:nvSpPr>
          <p:cNvPr id="33796"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4" name="Group 2"/>
          <p:cNvGrpSpPr/>
          <p:nvPr/>
        </p:nvGrpSpPr>
        <p:grpSpPr bwMode="auto">
          <a:xfrm>
            <a:off x="0" y="2438400"/>
            <a:ext cx="9009063" cy="1052513"/>
            <a:chOff x="0" y="1536"/>
            <a:chExt cx="5675" cy="663"/>
          </a:xfrm>
        </p:grpSpPr>
        <p:grpSp>
          <p:nvGrpSpPr>
            <p:cNvPr id="5" name="Group 3"/>
            <p:cNvGrpSpPr/>
            <p:nvPr/>
          </p:nvGrpSpPr>
          <p:grpSpPr bwMode="auto">
            <a:xfrm>
              <a:off x="185" y="1604"/>
              <a:ext cx="449" cy="299"/>
              <a:chOff x="720" y="336"/>
              <a:chExt cx="624" cy="432"/>
            </a:xfrm>
          </p:grpSpPr>
          <p:sp>
            <p:nvSpPr>
              <p:cNvPr id="12" name="Rectangle 4"/>
              <p:cNvSpPr>
                <a:spLocks noChangeArrowheads="1"/>
              </p:cNvSpPr>
              <p:nvPr/>
            </p:nvSpPr>
            <p:spPr bwMode="auto">
              <a:xfrm>
                <a:off x="720" y="336"/>
                <a:ext cx="384" cy="432"/>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eaLnBrk="1" hangingPunct="1">
                  <a:defRPr/>
                </a:pPr>
                <a:endParaRPr lang="zh-CN" altLang="en-US"/>
              </a:p>
            </p:txBody>
          </p:sp>
          <p:sp>
            <p:nvSpPr>
              <p:cNvPr id="13" name="Rectangle 5"/>
              <p:cNvSpPr>
                <a:spLocks noChangeArrowheads="1"/>
              </p:cNvSpPr>
              <p:nvPr/>
            </p:nvSpPr>
            <p:spPr bwMode="auto">
              <a:xfrm>
                <a:off x="1056" y="336"/>
                <a:ext cx="288" cy="432"/>
              </a:xfrm>
              <a:prstGeom prst="rect">
                <a:avLst/>
              </a:prstGeom>
              <a:gradFill rotWithShape="0">
                <a:gsLst>
                  <a:gs pos="0">
                    <a:schemeClr val="folHlink"/>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eaLnBrk="1" hangingPunct="1">
                  <a:defRPr/>
                </a:pPr>
                <a:endParaRPr lang="zh-CN" altLang="en-US"/>
              </a:p>
            </p:txBody>
          </p:sp>
        </p:grpSp>
        <p:grpSp>
          <p:nvGrpSpPr>
            <p:cNvPr id="6" name="Group 6"/>
            <p:cNvGrpSpPr/>
            <p:nvPr/>
          </p:nvGrpSpPr>
          <p:grpSpPr bwMode="auto">
            <a:xfrm>
              <a:off x="263" y="1870"/>
              <a:ext cx="466" cy="299"/>
              <a:chOff x="912" y="2640"/>
              <a:chExt cx="672" cy="432"/>
            </a:xfrm>
          </p:grpSpPr>
          <p:sp>
            <p:nvSpPr>
              <p:cNvPr id="10" name="Rectangle 7"/>
              <p:cNvSpPr>
                <a:spLocks noChangeArrowheads="1"/>
              </p:cNvSpPr>
              <p:nvPr/>
            </p:nvSpPr>
            <p:spPr bwMode="auto">
              <a:xfrm>
                <a:off x="912" y="2640"/>
                <a:ext cx="384" cy="432"/>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eaLnBrk="1" hangingPunct="1">
                  <a:defRPr/>
                </a:pPr>
                <a:endParaRPr lang="zh-CN" altLang="en-US"/>
              </a:p>
            </p:txBody>
          </p:sp>
          <p:sp>
            <p:nvSpPr>
              <p:cNvPr id="11" name="Rectangle 8"/>
              <p:cNvSpPr>
                <a:spLocks noChangeArrowheads="1"/>
              </p:cNvSpPr>
              <p:nvPr/>
            </p:nvSpPr>
            <p:spPr bwMode="auto">
              <a:xfrm>
                <a:off x="1248" y="2640"/>
                <a:ext cx="336" cy="432"/>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eaLnBrk="1" hangingPunct="1">
                  <a:defRPr/>
                </a:pPr>
                <a:endParaRPr lang="zh-CN" altLang="en-US"/>
              </a:p>
            </p:txBody>
          </p:sp>
        </p:grpSp>
        <p:sp>
          <p:nvSpPr>
            <p:cNvPr id="7" name="Rectangle 9"/>
            <p:cNvSpPr>
              <a:spLocks noChangeArrowheads="1"/>
            </p:cNvSpPr>
            <p:nvPr/>
          </p:nvSpPr>
          <p:spPr bwMode="auto">
            <a:xfrm>
              <a:off x="0" y="1824"/>
              <a:ext cx="353" cy="266"/>
            </a:xfrm>
            <a:prstGeom prst="rect">
              <a:avLst/>
            </a:prstGeom>
            <a:gradFill rotWithShape="0">
              <a:gsLst>
                <a:gs pos="0">
                  <a:schemeClr val="bg1"/>
                </a:gs>
                <a:gs pos="100000">
                  <a:schemeClr val="hlink"/>
                </a:gs>
              </a:gsLst>
              <a:lin ang="189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eaLnBrk="1" hangingPunct="1">
                <a:defRPr/>
              </a:pPr>
              <a:endParaRPr lang="zh-CN" altLang="en-US"/>
            </a:p>
          </p:txBody>
        </p:sp>
        <p:sp>
          <p:nvSpPr>
            <p:cNvPr id="8" name="Rectangle 10"/>
            <p:cNvSpPr>
              <a:spLocks noChangeArrowheads="1"/>
            </p:cNvSpPr>
            <p:nvPr/>
          </p:nvSpPr>
          <p:spPr bwMode="auto">
            <a:xfrm>
              <a:off x="400" y="1536"/>
              <a:ext cx="20" cy="663"/>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eaLnBrk="1" hangingPunct="1">
                <a:defRPr/>
              </a:pPr>
              <a:endParaRPr lang="zh-CN" altLang="en-US"/>
            </a:p>
          </p:txBody>
        </p:sp>
        <p:sp>
          <p:nvSpPr>
            <p:cNvPr id="9" name="Rectangle 11"/>
            <p:cNvSpPr>
              <a:spLocks noChangeArrowheads="1"/>
            </p:cNvSpPr>
            <p:nvPr/>
          </p:nvSpPr>
          <p:spPr bwMode="auto">
            <a:xfrm flipV="1">
              <a:off x="199" y="2054"/>
              <a:ext cx="5476" cy="35"/>
            </a:xfrm>
            <a:prstGeom prst="rect">
              <a:avLst/>
            </a:pr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eaLnBrk="1" hangingPunct="1">
                <a:defRPr/>
              </a:pPr>
              <a:endParaRPr lang="zh-CN" altLang="en-US"/>
            </a:p>
          </p:txBody>
        </p:sp>
      </p:grpSp>
      <p:sp>
        <p:nvSpPr>
          <p:cNvPr id="5132" name="Rectangle 12"/>
          <p:cNvSpPr>
            <a:spLocks noGrp="1" noChangeArrowheads="1"/>
          </p:cNvSpPr>
          <p:nvPr>
            <p:ph type="ctrTitle"/>
          </p:nvPr>
        </p:nvSpPr>
        <p:spPr>
          <a:xfrm>
            <a:off x="990600" y="1676400"/>
            <a:ext cx="7772400" cy="1462088"/>
          </a:xfrm>
        </p:spPr>
        <p:txBody>
          <a:bodyPr/>
          <a:lstStyle>
            <a:lvl1pPr>
              <a:defRPr/>
            </a:lvl1pPr>
          </a:lstStyle>
          <a:p>
            <a:r>
              <a:rPr lang="en-US" altLang="zh-CN"/>
              <a:t>Click to edit Master title style</a:t>
            </a:r>
            <a:endParaRPr lang="en-US" altLang="zh-CN"/>
          </a:p>
        </p:txBody>
      </p:sp>
      <p:sp>
        <p:nvSpPr>
          <p:cNvPr id="5133" name="Rectangle 13"/>
          <p:cNvSpPr>
            <a:spLocks noGrp="1" noChangeArrowheads="1"/>
          </p:cNvSpPr>
          <p:nvPr>
            <p:ph type="subTitle" idx="1"/>
          </p:nvPr>
        </p:nvSpPr>
        <p:spPr>
          <a:xfrm>
            <a:off x="1371600" y="3886200"/>
            <a:ext cx="6400800" cy="1752600"/>
          </a:xfrm>
        </p:spPr>
        <p:txBody>
          <a:bodyPr/>
          <a:lstStyle>
            <a:lvl1pPr marL="0" indent="0" algn="ctr">
              <a:buFont typeface="Wingdings" panose="05000000000000000000" pitchFamily="2" charset="2"/>
              <a:buNone/>
              <a:defRPr/>
            </a:lvl1pPr>
          </a:lstStyle>
          <a:p>
            <a:r>
              <a:rPr lang="en-US" altLang="zh-CN"/>
              <a:t>Click to edit Master subtitle style</a:t>
            </a:r>
            <a:endParaRPr lang="en-US" altLang="zh-CN"/>
          </a:p>
        </p:txBody>
      </p:sp>
      <p:sp>
        <p:nvSpPr>
          <p:cNvPr id="14" name="Rectangle 14"/>
          <p:cNvSpPr>
            <a:spLocks noGrp="1" noChangeArrowheads="1"/>
          </p:cNvSpPr>
          <p:nvPr>
            <p:ph type="dt" sz="half" idx="10"/>
          </p:nvPr>
        </p:nvSpPr>
        <p:spPr>
          <a:xfrm>
            <a:off x="990600" y="6248400"/>
            <a:ext cx="1905000" cy="457200"/>
          </a:xfrm>
        </p:spPr>
        <p:txBody>
          <a:bodyPr/>
          <a:lstStyle>
            <a:lvl1pPr>
              <a:defRPr>
                <a:solidFill>
                  <a:schemeClr val="bg2"/>
                </a:solidFill>
              </a:defRPr>
            </a:lvl1pPr>
          </a:lstStyle>
          <a:p>
            <a:pPr>
              <a:defRPr/>
            </a:pPr>
            <a:endParaRPr lang="en-US" altLang="zh-CN"/>
          </a:p>
        </p:txBody>
      </p:sp>
      <p:sp>
        <p:nvSpPr>
          <p:cNvPr id="15" name="Rectangle 15"/>
          <p:cNvSpPr>
            <a:spLocks noGrp="1" noChangeArrowheads="1"/>
          </p:cNvSpPr>
          <p:nvPr>
            <p:ph type="ftr" sz="quarter" idx="11"/>
          </p:nvPr>
        </p:nvSpPr>
        <p:spPr>
          <a:xfrm>
            <a:off x="3429000" y="6248400"/>
            <a:ext cx="2895600" cy="457200"/>
          </a:xfrm>
        </p:spPr>
        <p:txBody>
          <a:bodyPr/>
          <a:lstStyle>
            <a:lvl1pPr>
              <a:defRPr>
                <a:solidFill>
                  <a:schemeClr val="bg2"/>
                </a:solidFill>
              </a:defRPr>
            </a:lvl1pPr>
          </a:lstStyle>
          <a:p>
            <a:pPr>
              <a:defRPr/>
            </a:pPr>
            <a:r>
              <a:rPr lang="en-US" altLang="zh-CN"/>
              <a:t>Copyright © 2012, Elsevier Inc. All rights reserved.</a:t>
            </a:r>
            <a:endParaRPr lang="en-US" altLang="zh-CN"/>
          </a:p>
        </p:txBody>
      </p:sp>
      <p:sp>
        <p:nvSpPr>
          <p:cNvPr id="16" name="Rectangle 16"/>
          <p:cNvSpPr>
            <a:spLocks noGrp="1" noChangeArrowheads="1"/>
          </p:cNvSpPr>
          <p:nvPr>
            <p:ph type="sldNum" sz="quarter" idx="12"/>
          </p:nvPr>
        </p:nvSpPr>
        <p:spPr>
          <a:xfrm>
            <a:off x="6858000" y="6248400"/>
            <a:ext cx="1905000" cy="457200"/>
          </a:xfrm>
        </p:spPr>
        <p:txBody>
          <a:bodyPr/>
          <a:lstStyle>
            <a:lvl1pPr>
              <a:defRPr>
                <a:solidFill>
                  <a:schemeClr val="bg2"/>
                </a:solidFill>
              </a:defRPr>
            </a:lvl1pPr>
          </a:lstStyle>
          <a:p>
            <a:pPr>
              <a:defRPr/>
            </a:pPr>
            <a:fld id="{72AC21A1-C9E6-49E0-852C-0E311315FFAE}" type="slidenum">
              <a:rPr lang="en-US" altLang="zh-CN"/>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Rectangle 11"/>
          <p:cNvSpPr>
            <a:spLocks noGrp="1" noChangeArrowheads="1"/>
          </p:cNvSpPr>
          <p:nvPr>
            <p:ph type="dt" sz="half" idx="10"/>
          </p:nvPr>
        </p:nvSpPr>
        <p:spPr/>
        <p:txBody>
          <a:bodyPr/>
          <a:lstStyle>
            <a:lvl1pPr>
              <a:defRPr/>
            </a:lvl1pPr>
          </a:lstStyle>
          <a:p>
            <a:pPr>
              <a:defRPr/>
            </a:pPr>
            <a:endParaRPr lang="en-US" altLang="zh-CN"/>
          </a:p>
        </p:txBody>
      </p:sp>
      <p:sp>
        <p:nvSpPr>
          <p:cNvPr id="5" name="Rectangle 12"/>
          <p:cNvSpPr>
            <a:spLocks noGrp="1" noChangeArrowheads="1"/>
          </p:cNvSpPr>
          <p:nvPr>
            <p:ph type="ftr" sz="quarter" idx="11"/>
          </p:nvPr>
        </p:nvSpPr>
        <p:spPr/>
        <p:txBody>
          <a:bodyPr/>
          <a:lstStyle>
            <a:lvl1pPr>
              <a:defRPr/>
            </a:lvl1pPr>
          </a:lstStyle>
          <a:p>
            <a:pPr>
              <a:defRPr/>
            </a:pPr>
            <a:r>
              <a:rPr lang="en-US" altLang="zh-CN"/>
              <a:t>Copyright © 2012, Elsevier Inc. All rights reserved.</a:t>
            </a:r>
            <a:endParaRPr lang="en-US" altLang="zh-CN"/>
          </a:p>
        </p:txBody>
      </p:sp>
      <p:sp>
        <p:nvSpPr>
          <p:cNvPr id="6" name="Rectangle 13"/>
          <p:cNvSpPr>
            <a:spLocks noGrp="1" noChangeArrowheads="1"/>
          </p:cNvSpPr>
          <p:nvPr>
            <p:ph type="sldNum" sz="quarter" idx="12"/>
          </p:nvPr>
        </p:nvSpPr>
        <p:spPr/>
        <p:txBody>
          <a:bodyPr/>
          <a:lstStyle>
            <a:lvl1pPr>
              <a:defRPr/>
            </a:lvl1pPr>
          </a:lstStyle>
          <a:p>
            <a:pPr>
              <a:defRPr/>
            </a:pPr>
            <a:fld id="{2BF8B0D6-47FC-4C31-B02C-9146A0A77CA8}" type="slidenum">
              <a:rPr lang="en-US" altLang="zh-CN"/>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04050" y="214313"/>
            <a:ext cx="1951038" cy="5918200"/>
          </a:xfrm>
        </p:spPr>
        <p:txBody>
          <a:bodyPr vert="eaVert"/>
          <a:lstStyle/>
          <a:p>
            <a:r>
              <a:rPr lang="en-US" altLang="zh-CN"/>
              <a:t>Click to edit Master title style</a:t>
            </a:r>
            <a:endParaRPr lang="zh-CN" altLang="en-US"/>
          </a:p>
        </p:txBody>
      </p:sp>
      <p:sp>
        <p:nvSpPr>
          <p:cNvPr id="3" name="Vertical Text Placeholder 2"/>
          <p:cNvSpPr>
            <a:spLocks noGrp="1"/>
          </p:cNvSpPr>
          <p:nvPr>
            <p:ph type="body" orient="vert" idx="1"/>
          </p:nvPr>
        </p:nvSpPr>
        <p:spPr>
          <a:xfrm>
            <a:off x="1150938" y="214313"/>
            <a:ext cx="5700712" cy="5918200"/>
          </a:xfrm>
        </p:spPr>
        <p:txBody>
          <a:bodyPr vert="eaVert"/>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Rectangle 11"/>
          <p:cNvSpPr>
            <a:spLocks noGrp="1" noChangeArrowheads="1"/>
          </p:cNvSpPr>
          <p:nvPr>
            <p:ph type="dt" sz="half" idx="10"/>
          </p:nvPr>
        </p:nvSpPr>
        <p:spPr/>
        <p:txBody>
          <a:bodyPr/>
          <a:lstStyle>
            <a:lvl1pPr>
              <a:defRPr/>
            </a:lvl1pPr>
          </a:lstStyle>
          <a:p>
            <a:pPr>
              <a:defRPr/>
            </a:pPr>
            <a:endParaRPr lang="en-US" altLang="zh-CN"/>
          </a:p>
        </p:txBody>
      </p:sp>
      <p:sp>
        <p:nvSpPr>
          <p:cNvPr id="5" name="Rectangle 12"/>
          <p:cNvSpPr>
            <a:spLocks noGrp="1" noChangeArrowheads="1"/>
          </p:cNvSpPr>
          <p:nvPr>
            <p:ph type="ftr" sz="quarter" idx="11"/>
          </p:nvPr>
        </p:nvSpPr>
        <p:spPr/>
        <p:txBody>
          <a:bodyPr/>
          <a:lstStyle>
            <a:lvl1pPr>
              <a:defRPr/>
            </a:lvl1pPr>
          </a:lstStyle>
          <a:p>
            <a:pPr>
              <a:defRPr/>
            </a:pPr>
            <a:r>
              <a:rPr lang="en-US" altLang="zh-CN"/>
              <a:t>Copyright © 2012, Elsevier Inc. All rights reserved.</a:t>
            </a:r>
            <a:endParaRPr lang="en-US" altLang="zh-CN"/>
          </a:p>
        </p:txBody>
      </p:sp>
      <p:sp>
        <p:nvSpPr>
          <p:cNvPr id="6" name="Rectangle 13"/>
          <p:cNvSpPr>
            <a:spLocks noGrp="1" noChangeArrowheads="1"/>
          </p:cNvSpPr>
          <p:nvPr>
            <p:ph type="sldNum" sz="quarter" idx="12"/>
          </p:nvPr>
        </p:nvSpPr>
        <p:spPr/>
        <p:txBody>
          <a:bodyPr/>
          <a:lstStyle>
            <a:lvl1pPr>
              <a:defRPr/>
            </a:lvl1pPr>
          </a:lstStyle>
          <a:p>
            <a:pPr>
              <a:defRPr/>
            </a:pPr>
            <a:fld id="{E2F8F8A3-52EA-4F8F-A2D9-CC7AEF4A141C}" type="slidenum">
              <a:rPr lang="en-US" altLang="zh-CN"/>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533400"/>
            <a:ext cx="7772400" cy="685800"/>
          </a:xfrm>
        </p:spPr>
        <p:txBody>
          <a:bodyPr/>
          <a:lstStyle/>
          <a:p>
            <a:r>
              <a:rPr lang="en-US"/>
              <a:t>Click to edit Master title style</a:t>
            </a:r>
            <a:endParaRPr lang="en-US"/>
          </a:p>
        </p:txBody>
      </p:sp>
      <p:sp>
        <p:nvSpPr>
          <p:cNvPr id="3" name="Text Placeholder 2"/>
          <p:cNvSpPr>
            <a:spLocks noGrp="1"/>
          </p:cNvSpPr>
          <p:nvPr>
            <p:ph type="body" sz="half" idx="1"/>
          </p:nvPr>
        </p:nvSpPr>
        <p:spPr>
          <a:xfrm>
            <a:off x="685800" y="1524000"/>
            <a:ext cx="3810000" cy="45720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524000"/>
            <a:ext cx="3810000" cy="45720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Rectangle 5"/>
          <p:cNvSpPr>
            <a:spLocks noGrp="1" noChangeArrowheads="1"/>
          </p:cNvSpPr>
          <p:nvPr>
            <p:ph type="ftr" sz="quarter" idx="10"/>
          </p:nvPr>
        </p:nvSpPr>
        <p:spPr/>
        <p:txBody>
          <a:bodyPr/>
          <a:lstStyle>
            <a:lvl1pPr>
              <a:defRPr/>
            </a:lvl1pPr>
          </a:lstStyle>
          <a:p>
            <a:pPr>
              <a:defRPr/>
            </a:pPr>
            <a:r>
              <a:rPr lang="en-US"/>
              <a:t>5: DC and Transient Response</a:t>
            </a:r>
            <a:endParaRPr lang="en-US"/>
          </a:p>
        </p:txBody>
      </p:sp>
      <p:sp>
        <p:nvSpPr>
          <p:cNvPr id="6" name="Rectangle 6"/>
          <p:cNvSpPr>
            <a:spLocks noGrp="1" noChangeArrowheads="1"/>
          </p:cNvSpPr>
          <p:nvPr>
            <p:ph type="sldNum" sz="quarter" idx="11"/>
          </p:nvPr>
        </p:nvSpPr>
        <p:spPr/>
        <p:txBody>
          <a:bodyPr/>
          <a:lstStyle>
            <a:lvl1pPr>
              <a:defRPr/>
            </a:lvl1pPr>
          </a:lstStyle>
          <a:p>
            <a:fld id="{C7BAADD5-1ABD-41B8-A8CF-ED6CBBD442D8}" type="slidenum">
              <a:rPr lang="en-US" altLang="en-US"/>
            </a:fld>
            <a:endParaRPr lang="en-US" altLang="en-US"/>
          </a:p>
        </p:txBody>
      </p:sp>
    </p:spTree>
  </p:cSld>
  <p:clrMapOvr>
    <a:masterClrMapping/>
  </p:clrMapOvr>
  <p:transition>
    <p:zoom/>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533400"/>
            <a:ext cx="7772400" cy="685800"/>
          </a:xfrm>
        </p:spPr>
        <p:txBody>
          <a:bodyPr/>
          <a:lstStyle/>
          <a:p>
            <a:r>
              <a:rPr lang="en-US"/>
              <a:t>Click to edit Master title style</a:t>
            </a:r>
            <a:endParaRPr lang="en-US"/>
          </a:p>
        </p:txBody>
      </p:sp>
      <p:sp>
        <p:nvSpPr>
          <p:cNvPr id="3" name="Text Placeholder 2"/>
          <p:cNvSpPr>
            <a:spLocks noGrp="1"/>
          </p:cNvSpPr>
          <p:nvPr>
            <p:ph type="body" sz="half" idx="1"/>
          </p:nvPr>
        </p:nvSpPr>
        <p:spPr>
          <a:xfrm>
            <a:off x="685800" y="1524000"/>
            <a:ext cx="3810000" cy="45720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quarter" idx="2"/>
          </p:nvPr>
        </p:nvSpPr>
        <p:spPr>
          <a:xfrm>
            <a:off x="4648200" y="1524000"/>
            <a:ext cx="3810000" cy="22098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Content Placeholder 4"/>
          <p:cNvSpPr>
            <a:spLocks noGrp="1"/>
          </p:cNvSpPr>
          <p:nvPr>
            <p:ph sz="quarter" idx="3"/>
          </p:nvPr>
        </p:nvSpPr>
        <p:spPr>
          <a:xfrm>
            <a:off x="4648200" y="3886200"/>
            <a:ext cx="3810000" cy="22098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Rectangle 5"/>
          <p:cNvSpPr>
            <a:spLocks noGrp="1" noChangeArrowheads="1"/>
          </p:cNvSpPr>
          <p:nvPr>
            <p:ph type="ftr" sz="quarter" idx="10"/>
          </p:nvPr>
        </p:nvSpPr>
        <p:spPr/>
        <p:txBody>
          <a:bodyPr/>
          <a:lstStyle>
            <a:lvl1pPr>
              <a:defRPr/>
            </a:lvl1pPr>
          </a:lstStyle>
          <a:p>
            <a:pPr>
              <a:defRPr/>
            </a:pPr>
            <a:r>
              <a:rPr lang="en-US"/>
              <a:t>5: DC and Transient Response</a:t>
            </a:r>
            <a:endParaRPr lang="en-US"/>
          </a:p>
        </p:txBody>
      </p:sp>
      <p:sp>
        <p:nvSpPr>
          <p:cNvPr id="7" name="Rectangle 6"/>
          <p:cNvSpPr>
            <a:spLocks noGrp="1" noChangeArrowheads="1"/>
          </p:cNvSpPr>
          <p:nvPr>
            <p:ph type="sldNum" sz="quarter" idx="11"/>
          </p:nvPr>
        </p:nvSpPr>
        <p:spPr/>
        <p:txBody>
          <a:bodyPr/>
          <a:lstStyle>
            <a:lvl1pPr>
              <a:defRPr/>
            </a:lvl1pPr>
          </a:lstStyle>
          <a:p>
            <a:fld id="{A3F664BE-0CD6-4190-823A-8478473AAED9}" type="slidenum">
              <a:rPr lang="en-US" altLang="en-US"/>
            </a:fld>
            <a:endParaRPr lang="en-US" altLang="en-US"/>
          </a:p>
        </p:txBody>
      </p:sp>
    </p:spTree>
  </p:cSld>
  <p:clrMapOvr>
    <a:masterClrMapping/>
  </p:clrMapOvr>
  <p:transition>
    <p:zoom/>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533400"/>
            <a:ext cx="7772400" cy="685800"/>
          </a:xfrm>
        </p:spPr>
        <p:txBody>
          <a:bodyPr/>
          <a:lstStyle/>
          <a:p>
            <a:r>
              <a:rPr lang="en-US"/>
              <a:t>Click to edit Master title style</a:t>
            </a:r>
            <a:endParaRPr lang="en-US"/>
          </a:p>
        </p:txBody>
      </p:sp>
      <p:sp>
        <p:nvSpPr>
          <p:cNvPr id="3" name="Content Placeholder 2"/>
          <p:cNvSpPr>
            <a:spLocks noGrp="1"/>
          </p:cNvSpPr>
          <p:nvPr>
            <p:ph sz="half" idx="1"/>
          </p:nvPr>
        </p:nvSpPr>
        <p:spPr>
          <a:xfrm>
            <a:off x="685800" y="1524000"/>
            <a:ext cx="3810000" cy="45720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quarter" idx="2"/>
          </p:nvPr>
        </p:nvSpPr>
        <p:spPr>
          <a:xfrm>
            <a:off x="4648200" y="1524000"/>
            <a:ext cx="3810000" cy="22098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Content Placeholder 4"/>
          <p:cNvSpPr>
            <a:spLocks noGrp="1"/>
          </p:cNvSpPr>
          <p:nvPr>
            <p:ph sz="quarter" idx="3"/>
          </p:nvPr>
        </p:nvSpPr>
        <p:spPr>
          <a:xfrm>
            <a:off x="4648200" y="3886200"/>
            <a:ext cx="3810000" cy="22098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Rectangle 5"/>
          <p:cNvSpPr>
            <a:spLocks noGrp="1" noChangeArrowheads="1"/>
          </p:cNvSpPr>
          <p:nvPr>
            <p:ph type="ftr" sz="quarter" idx="10"/>
          </p:nvPr>
        </p:nvSpPr>
        <p:spPr/>
        <p:txBody>
          <a:bodyPr/>
          <a:lstStyle>
            <a:lvl1pPr>
              <a:defRPr/>
            </a:lvl1pPr>
          </a:lstStyle>
          <a:p>
            <a:pPr>
              <a:defRPr/>
            </a:pPr>
            <a:r>
              <a:rPr lang="en-US"/>
              <a:t>7: Power</a:t>
            </a:r>
            <a:endParaRPr lang="en-US"/>
          </a:p>
        </p:txBody>
      </p:sp>
      <p:sp>
        <p:nvSpPr>
          <p:cNvPr id="7" name="Rectangle 6"/>
          <p:cNvSpPr>
            <a:spLocks noGrp="1" noChangeArrowheads="1"/>
          </p:cNvSpPr>
          <p:nvPr>
            <p:ph type="sldNum" sz="quarter" idx="11"/>
          </p:nvPr>
        </p:nvSpPr>
        <p:spPr/>
        <p:txBody>
          <a:bodyPr/>
          <a:lstStyle>
            <a:lvl1pPr>
              <a:defRPr/>
            </a:lvl1pPr>
          </a:lstStyle>
          <a:p>
            <a:fld id="{1FEBF3F5-9278-4159-AAF5-F1B150169A2D}" type="slidenum">
              <a:rPr lang="en-US" altLang="en-US"/>
            </a:fld>
            <a:endParaRPr lang="en-US" altLang="en-US"/>
          </a:p>
        </p:txBody>
      </p:sp>
    </p:spTree>
  </p:cSld>
  <p:clrMapOvr>
    <a:masterClrMapping/>
  </p:clrMapOvr>
  <p:transition>
    <p:zo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idx="1"/>
          </p:nvPr>
        </p:nvSpPr>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Rectangle 11"/>
          <p:cNvSpPr>
            <a:spLocks noGrp="1" noChangeArrowheads="1"/>
          </p:cNvSpPr>
          <p:nvPr>
            <p:ph type="dt" sz="half" idx="10"/>
          </p:nvPr>
        </p:nvSpPr>
        <p:spPr/>
        <p:txBody>
          <a:bodyPr/>
          <a:lstStyle>
            <a:lvl1pPr>
              <a:defRPr/>
            </a:lvl1pPr>
          </a:lstStyle>
          <a:p>
            <a:pPr>
              <a:defRPr/>
            </a:pPr>
            <a:endParaRPr lang="en-US" altLang="zh-CN"/>
          </a:p>
        </p:txBody>
      </p:sp>
      <p:sp>
        <p:nvSpPr>
          <p:cNvPr id="5" name="Rectangle 12"/>
          <p:cNvSpPr>
            <a:spLocks noGrp="1" noChangeArrowheads="1"/>
          </p:cNvSpPr>
          <p:nvPr>
            <p:ph type="ftr" sz="quarter" idx="11"/>
          </p:nvPr>
        </p:nvSpPr>
        <p:spPr/>
        <p:txBody>
          <a:bodyPr/>
          <a:lstStyle>
            <a:lvl1pPr>
              <a:defRPr/>
            </a:lvl1pPr>
          </a:lstStyle>
          <a:p>
            <a:pPr>
              <a:defRPr/>
            </a:pPr>
            <a:r>
              <a:rPr lang="en-US" altLang="zh-CN"/>
              <a:t>Copyright © 2012, Elsevier Inc. All rights reserved.</a:t>
            </a:r>
            <a:endParaRPr lang="en-US" altLang="zh-CN"/>
          </a:p>
        </p:txBody>
      </p:sp>
      <p:sp>
        <p:nvSpPr>
          <p:cNvPr id="6" name="Rectangle 13"/>
          <p:cNvSpPr>
            <a:spLocks noGrp="1" noChangeArrowheads="1"/>
          </p:cNvSpPr>
          <p:nvPr>
            <p:ph type="sldNum" sz="quarter" idx="12"/>
          </p:nvPr>
        </p:nvSpPr>
        <p:spPr/>
        <p:txBody>
          <a:bodyPr/>
          <a:lstStyle>
            <a:lvl1pPr>
              <a:defRPr/>
            </a:lvl1pPr>
          </a:lstStyle>
          <a:p>
            <a:pPr>
              <a:defRPr/>
            </a:pPr>
            <a:fld id="{D7623231-3EFB-4920-A0E8-7CAAE6FDCCF2}" type="slidenum">
              <a:rPr lang="en-US" altLang="zh-CN"/>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a:t>Click to edit Master title style</a:t>
            </a:r>
            <a:endParaRPr lang="zh-CN" alt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zh-CN"/>
              <a:t>Click to edit Master text styles</a:t>
            </a:r>
            <a:endParaRPr lang="en-US" altLang="zh-CN"/>
          </a:p>
        </p:txBody>
      </p:sp>
      <p:sp>
        <p:nvSpPr>
          <p:cNvPr id="4" name="Rectangle 11"/>
          <p:cNvSpPr>
            <a:spLocks noGrp="1" noChangeArrowheads="1"/>
          </p:cNvSpPr>
          <p:nvPr>
            <p:ph type="dt" sz="half" idx="10"/>
          </p:nvPr>
        </p:nvSpPr>
        <p:spPr/>
        <p:txBody>
          <a:bodyPr/>
          <a:lstStyle>
            <a:lvl1pPr>
              <a:defRPr/>
            </a:lvl1pPr>
          </a:lstStyle>
          <a:p>
            <a:pPr>
              <a:defRPr/>
            </a:pPr>
            <a:endParaRPr lang="en-US" altLang="zh-CN"/>
          </a:p>
        </p:txBody>
      </p:sp>
      <p:sp>
        <p:nvSpPr>
          <p:cNvPr id="5" name="Rectangle 12"/>
          <p:cNvSpPr>
            <a:spLocks noGrp="1" noChangeArrowheads="1"/>
          </p:cNvSpPr>
          <p:nvPr>
            <p:ph type="ftr" sz="quarter" idx="11"/>
          </p:nvPr>
        </p:nvSpPr>
        <p:spPr/>
        <p:txBody>
          <a:bodyPr/>
          <a:lstStyle>
            <a:lvl1pPr>
              <a:defRPr/>
            </a:lvl1pPr>
          </a:lstStyle>
          <a:p>
            <a:pPr>
              <a:defRPr/>
            </a:pPr>
            <a:r>
              <a:rPr lang="en-US" altLang="zh-CN"/>
              <a:t>Copyright © 2012, Elsevier Inc. All rights reserved.</a:t>
            </a:r>
            <a:endParaRPr lang="en-US" altLang="zh-CN"/>
          </a:p>
        </p:txBody>
      </p:sp>
      <p:sp>
        <p:nvSpPr>
          <p:cNvPr id="6" name="Rectangle 13"/>
          <p:cNvSpPr>
            <a:spLocks noGrp="1" noChangeArrowheads="1"/>
          </p:cNvSpPr>
          <p:nvPr>
            <p:ph type="sldNum" sz="quarter" idx="12"/>
          </p:nvPr>
        </p:nvSpPr>
        <p:spPr/>
        <p:txBody>
          <a:bodyPr/>
          <a:lstStyle>
            <a:lvl1pPr>
              <a:defRPr/>
            </a:lvl1pPr>
          </a:lstStyle>
          <a:p>
            <a:pPr>
              <a:defRPr/>
            </a:pPr>
            <a:fld id="{81F65E41-9CA4-4423-AF46-963F28B02CA6}" type="slidenum">
              <a:rPr lang="en-US" altLang="zh-CN"/>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sz="half" idx="1"/>
          </p:nvPr>
        </p:nvSpPr>
        <p:spPr>
          <a:xfrm>
            <a:off x="11826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Content Placeholder 3"/>
          <p:cNvSpPr>
            <a:spLocks noGrp="1"/>
          </p:cNvSpPr>
          <p:nvPr>
            <p:ph sz="half" idx="2"/>
          </p:nvPr>
        </p:nvSpPr>
        <p:spPr>
          <a:xfrm>
            <a:off x="51450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5" name="Rectangle 11"/>
          <p:cNvSpPr>
            <a:spLocks noGrp="1" noChangeArrowheads="1"/>
          </p:cNvSpPr>
          <p:nvPr>
            <p:ph type="dt" sz="half" idx="10"/>
          </p:nvPr>
        </p:nvSpPr>
        <p:spPr/>
        <p:txBody>
          <a:bodyPr/>
          <a:lstStyle>
            <a:lvl1pPr>
              <a:defRPr/>
            </a:lvl1pPr>
          </a:lstStyle>
          <a:p>
            <a:pPr>
              <a:defRPr/>
            </a:pPr>
            <a:endParaRPr lang="en-US" altLang="zh-CN"/>
          </a:p>
        </p:txBody>
      </p:sp>
      <p:sp>
        <p:nvSpPr>
          <p:cNvPr id="6" name="Rectangle 12"/>
          <p:cNvSpPr>
            <a:spLocks noGrp="1" noChangeArrowheads="1"/>
          </p:cNvSpPr>
          <p:nvPr>
            <p:ph type="ftr" sz="quarter" idx="11"/>
          </p:nvPr>
        </p:nvSpPr>
        <p:spPr/>
        <p:txBody>
          <a:bodyPr/>
          <a:lstStyle>
            <a:lvl1pPr>
              <a:defRPr/>
            </a:lvl1pPr>
          </a:lstStyle>
          <a:p>
            <a:pPr>
              <a:defRPr/>
            </a:pPr>
            <a:r>
              <a:rPr lang="en-US" altLang="zh-CN"/>
              <a:t>Copyright © 2012, Elsevier Inc. All rights reserved.</a:t>
            </a:r>
            <a:endParaRPr lang="en-US" altLang="zh-CN"/>
          </a:p>
        </p:txBody>
      </p:sp>
      <p:sp>
        <p:nvSpPr>
          <p:cNvPr id="7" name="Rectangle 13"/>
          <p:cNvSpPr>
            <a:spLocks noGrp="1" noChangeArrowheads="1"/>
          </p:cNvSpPr>
          <p:nvPr>
            <p:ph type="sldNum" sz="quarter" idx="12"/>
          </p:nvPr>
        </p:nvSpPr>
        <p:spPr/>
        <p:txBody>
          <a:bodyPr/>
          <a:lstStyle>
            <a:lvl1pPr>
              <a:defRPr/>
            </a:lvl1pPr>
          </a:lstStyle>
          <a:p>
            <a:pPr>
              <a:defRPr/>
            </a:pPr>
            <a:fld id="{01820C60-FF31-4866-8E3D-5B803BD8D204}" type="slidenum">
              <a:rPr lang="en-US" altLang="zh-CN"/>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zh-CN"/>
              <a:t>Click to edit Master title style</a:t>
            </a:r>
            <a:endParaRPr lang="zh-CN" alt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endParaRPr lang="en-US" altLang="zh-CN"/>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endParaRPr lang="en-US" altLang="zh-CN"/>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7" name="Rectangle 11"/>
          <p:cNvSpPr>
            <a:spLocks noGrp="1" noChangeArrowheads="1"/>
          </p:cNvSpPr>
          <p:nvPr>
            <p:ph type="dt" sz="half" idx="10"/>
          </p:nvPr>
        </p:nvSpPr>
        <p:spPr/>
        <p:txBody>
          <a:bodyPr/>
          <a:lstStyle>
            <a:lvl1pPr>
              <a:defRPr/>
            </a:lvl1pPr>
          </a:lstStyle>
          <a:p>
            <a:pPr>
              <a:defRPr/>
            </a:pPr>
            <a:endParaRPr lang="en-US" altLang="zh-CN"/>
          </a:p>
        </p:txBody>
      </p:sp>
      <p:sp>
        <p:nvSpPr>
          <p:cNvPr id="8" name="Rectangle 12"/>
          <p:cNvSpPr>
            <a:spLocks noGrp="1" noChangeArrowheads="1"/>
          </p:cNvSpPr>
          <p:nvPr>
            <p:ph type="ftr" sz="quarter" idx="11"/>
          </p:nvPr>
        </p:nvSpPr>
        <p:spPr/>
        <p:txBody>
          <a:bodyPr/>
          <a:lstStyle>
            <a:lvl1pPr>
              <a:defRPr/>
            </a:lvl1pPr>
          </a:lstStyle>
          <a:p>
            <a:pPr>
              <a:defRPr/>
            </a:pPr>
            <a:r>
              <a:rPr lang="en-US" altLang="zh-CN"/>
              <a:t>Copyright © 2012, Elsevier Inc. All rights reserved.</a:t>
            </a:r>
            <a:endParaRPr lang="en-US" altLang="zh-CN"/>
          </a:p>
        </p:txBody>
      </p:sp>
      <p:sp>
        <p:nvSpPr>
          <p:cNvPr id="9" name="Rectangle 13"/>
          <p:cNvSpPr>
            <a:spLocks noGrp="1" noChangeArrowheads="1"/>
          </p:cNvSpPr>
          <p:nvPr>
            <p:ph type="sldNum" sz="quarter" idx="12"/>
          </p:nvPr>
        </p:nvSpPr>
        <p:spPr/>
        <p:txBody>
          <a:bodyPr/>
          <a:lstStyle>
            <a:lvl1pPr>
              <a:defRPr/>
            </a:lvl1pPr>
          </a:lstStyle>
          <a:p>
            <a:pPr>
              <a:defRPr/>
            </a:pPr>
            <a:fld id="{1D47A77F-C6F2-4DF3-83F0-DB382D4E950C}" type="slidenum">
              <a:rPr lang="en-US" altLang="zh-CN"/>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Rectangle 11"/>
          <p:cNvSpPr>
            <a:spLocks noGrp="1" noChangeArrowheads="1"/>
          </p:cNvSpPr>
          <p:nvPr>
            <p:ph type="dt" sz="half" idx="10"/>
          </p:nvPr>
        </p:nvSpPr>
        <p:spPr/>
        <p:txBody>
          <a:bodyPr/>
          <a:lstStyle>
            <a:lvl1pPr>
              <a:defRPr/>
            </a:lvl1pPr>
          </a:lstStyle>
          <a:p>
            <a:pPr>
              <a:defRPr/>
            </a:pPr>
            <a:endParaRPr lang="en-US" altLang="zh-CN"/>
          </a:p>
        </p:txBody>
      </p:sp>
      <p:sp>
        <p:nvSpPr>
          <p:cNvPr id="4" name="Rectangle 12"/>
          <p:cNvSpPr>
            <a:spLocks noGrp="1" noChangeArrowheads="1"/>
          </p:cNvSpPr>
          <p:nvPr>
            <p:ph type="ftr" sz="quarter" idx="11"/>
          </p:nvPr>
        </p:nvSpPr>
        <p:spPr/>
        <p:txBody>
          <a:bodyPr/>
          <a:lstStyle>
            <a:lvl1pPr>
              <a:defRPr/>
            </a:lvl1pPr>
          </a:lstStyle>
          <a:p>
            <a:pPr>
              <a:defRPr/>
            </a:pPr>
            <a:r>
              <a:rPr lang="en-US" altLang="zh-CN"/>
              <a:t>Copyright © 2012, Elsevier Inc. All rights reserved.</a:t>
            </a:r>
            <a:endParaRPr lang="en-US" altLang="zh-CN"/>
          </a:p>
        </p:txBody>
      </p:sp>
      <p:sp>
        <p:nvSpPr>
          <p:cNvPr id="5" name="Rectangle 13"/>
          <p:cNvSpPr>
            <a:spLocks noGrp="1" noChangeArrowheads="1"/>
          </p:cNvSpPr>
          <p:nvPr>
            <p:ph type="sldNum" sz="quarter" idx="12"/>
          </p:nvPr>
        </p:nvSpPr>
        <p:spPr/>
        <p:txBody>
          <a:bodyPr/>
          <a:lstStyle>
            <a:lvl1pPr>
              <a:defRPr/>
            </a:lvl1pPr>
          </a:lstStyle>
          <a:p>
            <a:pPr>
              <a:defRPr/>
            </a:pPr>
            <a:fld id="{E2D869B0-47D2-4BC2-B66A-DCCB112EA0A9}" type="slidenum">
              <a:rPr lang="en-US" altLang="zh-CN"/>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p:txBody>
          <a:bodyPr/>
          <a:lstStyle>
            <a:lvl1pPr>
              <a:defRPr/>
            </a:lvl1pPr>
          </a:lstStyle>
          <a:p>
            <a:pPr>
              <a:defRPr/>
            </a:pPr>
            <a:endParaRPr lang="en-US" altLang="zh-CN"/>
          </a:p>
        </p:txBody>
      </p:sp>
      <p:sp>
        <p:nvSpPr>
          <p:cNvPr id="3" name="Rectangle 12"/>
          <p:cNvSpPr>
            <a:spLocks noGrp="1" noChangeArrowheads="1"/>
          </p:cNvSpPr>
          <p:nvPr>
            <p:ph type="ftr" sz="quarter" idx="11"/>
          </p:nvPr>
        </p:nvSpPr>
        <p:spPr/>
        <p:txBody>
          <a:bodyPr/>
          <a:lstStyle>
            <a:lvl1pPr>
              <a:defRPr/>
            </a:lvl1pPr>
          </a:lstStyle>
          <a:p>
            <a:pPr>
              <a:defRPr/>
            </a:pPr>
            <a:r>
              <a:rPr lang="en-US" altLang="zh-CN"/>
              <a:t>Copyright © 2012, Elsevier Inc. All rights reserved.</a:t>
            </a:r>
            <a:endParaRPr lang="en-US" altLang="zh-CN"/>
          </a:p>
        </p:txBody>
      </p:sp>
      <p:sp>
        <p:nvSpPr>
          <p:cNvPr id="4" name="Rectangle 13"/>
          <p:cNvSpPr>
            <a:spLocks noGrp="1" noChangeArrowheads="1"/>
          </p:cNvSpPr>
          <p:nvPr>
            <p:ph type="sldNum" sz="quarter" idx="12"/>
          </p:nvPr>
        </p:nvSpPr>
        <p:spPr/>
        <p:txBody>
          <a:bodyPr/>
          <a:lstStyle>
            <a:lvl1pPr>
              <a:defRPr/>
            </a:lvl1pPr>
          </a:lstStyle>
          <a:p>
            <a:pPr>
              <a:defRPr/>
            </a:pPr>
            <a:fld id="{FE959E92-0AC9-433B-890A-E2CC09947453}" type="slidenum">
              <a:rPr lang="en-US" altLang="zh-CN"/>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ltLang="zh-CN"/>
              <a:t>Click to edit Master title style</a:t>
            </a:r>
            <a:endParaRPr lang="zh-CN" alt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endParaRPr lang="en-US" altLang="zh-CN"/>
          </a:p>
        </p:txBody>
      </p:sp>
      <p:sp>
        <p:nvSpPr>
          <p:cNvPr id="5" name="Rectangle 11"/>
          <p:cNvSpPr>
            <a:spLocks noGrp="1" noChangeArrowheads="1"/>
          </p:cNvSpPr>
          <p:nvPr>
            <p:ph type="dt" sz="half" idx="10"/>
          </p:nvPr>
        </p:nvSpPr>
        <p:spPr/>
        <p:txBody>
          <a:bodyPr/>
          <a:lstStyle>
            <a:lvl1pPr>
              <a:defRPr/>
            </a:lvl1pPr>
          </a:lstStyle>
          <a:p>
            <a:pPr>
              <a:defRPr/>
            </a:pPr>
            <a:endParaRPr lang="en-US" altLang="zh-CN"/>
          </a:p>
        </p:txBody>
      </p:sp>
      <p:sp>
        <p:nvSpPr>
          <p:cNvPr id="6" name="Rectangle 12"/>
          <p:cNvSpPr>
            <a:spLocks noGrp="1" noChangeArrowheads="1"/>
          </p:cNvSpPr>
          <p:nvPr>
            <p:ph type="ftr" sz="quarter" idx="11"/>
          </p:nvPr>
        </p:nvSpPr>
        <p:spPr/>
        <p:txBody>
          <a:bodyPr/>
          <a:lstStyle>
            <a:lvl1pPr>
              <a:defRPr/>
            </a:lvl1pPr>
          </a:lstStyle>
          <a:p>
            <a:pPr>
              <a:defRPr/>
            </a:pPr>
            <a:r>
              <a:rPr lang="en-US" altLang="zh-CN"/>
              <a:t>Copyright © 2012, Elsevier Inc. All rights reserved.</a:t>
            </a:r>
            <a:endParaRPr lang="en-US" altLang="zh-CN"/>
          </a:p>
        </p:txBody>
      </p:sp>
      <p:sp>
        <p:nvSpPr>
          <p:cNvPr id="7" name="Rectangle 13"/>
          <p:cNvSpPr>
            <a:spLocks noGrp="1" noChangeArrowheads="1"/>
          </p:cNvSpPr>
          <p:nvPr>
            <p:ph type="sldNum" sz="quarter" idx="12"/>
          </p:nvPr>
        </p:nvSpPr>
        <p:spPr/>
        <p:txBody>
          <a:bodyPr/>
          <a:lstStyle>
            <a:lvl1pPr>
              <a:defRPr/>
            </a:lvl1pPr>
          </a:lstStyle>
          <a:p>
            <a:pPr>
              <a:defRPr/>
            </a:pPr>
            <a:fld id="{4F1EFC99-8CB0-4D8C-B71E-DCD538A65DE5}" type="slidenum">
              <a:rPr lang="en-US" altLang="zh-CN"/>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ltLang="zh-CN"/>
              <a:t>Click to edit Master title style</a:t>
            </a:r>
            <a:endParaRPr lang="zh-CN" alt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endParaRPr lang="en-US" altLang="zh-CN"/>
          </a:p>
        </p:txBody>
      </p:sp>
      <p:sp>
        <p:nvSpPr>
          <p:cNvPr id="5" name="Rectangle 11"/>
          <p:cNvSpPr>
            <a:spLocks noGrp="1" noChangeArrowheads="1"/>
          </p:cNvSpPr>
          <p:nvPr>
            <p:ph type="dt" sz="half" idx="10"/>
          </p:nvPr>
        </p:nvSpPr>
        <p:spPr/>
        <p:txBody>
          <a:bodyPr/>
          <a:lstStyle>
            <a:lvl1pPr>
              <a:defRPr/>
            </a:lvl1pPr>
          </a:lstStyle>
          <a:p>
            <a:pPr>
              <a:defRPr/>
            </a:pPr>
            <a:endParaRPr lang="en-US" altLang="zh-CN"/>
          </a:p>
        </p:txBody>
      </p:sp>
      <p:sp>
        <p:nvSpPr>
          <p:cNvPr id="6" name="Rectangle 12"/>
          <p:cNvSpPr>
            <a:spLocks noGrp="1" noChangeArrowheads="1"/>
          </p:cNvSpPr>
          <p:nvPr>
            <p:ph type="ftr" sz="quarter" idx="11"/>
          </p:nvPr>
        </p:nvSpPr>
        <p:spPr/>
        <p:txBody>
          <a:bodyPr/>
          <a:lstStyle>
            <a:lvl1pPr>
              <a:defRPr/>
            </a:lvl1pPr>
          </a:lstStyle>
          <a:p>
            <a:pPr>
              <a:defRPr/>
            </a:pPr>
            <a:r>
              <a:rPr lang="en-US" altLang="zh-CN"/>
              <a:t>Copyright © 2012, Elsevier Inc. All rights reserved.</a:t>
            </a:r>
            <a:endParaRPr lang="en-US" altLang="zh-CN"/>
          </a:p>
        </p:txBody>
      </p:sp>
      <p:sp>
        <p:nvSpPr>
          <p:cNvPr id="7" name="Rectangle 13"/>
          <p:cNvSpPr>
            <a:spLocks noGrp="1" noChangeArrowheads="1"/>
          </p:cNvSpPr>
          <p:nvPr>
            <p:ph type="sldNum" sz="quarter" idx="12"/>
          </p:nvPr>
        </p:nvSpPr>
        <p:spPr/>
        <p:txBody>
          <a:bodyPr/>
          <a:lstStyle>
            <a:lvl1pPr>
              <a:defRPr/>
            </a:lvl1pPr>
          </a:lstStyle>
          <a:p>
            <a:pPr>
              <a:defRPr/>
            </a:pPr>
            <a:fld id="{F3812B91-5B58-46CD-ABE7-F041A50A1AEA}" type="slidenum">
              <a:rPr lang="en-US" altLang="zh-CN"/>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ChangeArrowheads="1"/>
          </p:cNvSpPr>
          <p:nvPr/>
        </p:nvSpPr>
        <p:spPr bwMode="ltGray">
          <a:xfrm>
            <a:off x="417513" y="1098550"/>
            <a:ext cx="438150" cy="474663"/>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algn="ctr" eaLnBrk="1" hangingPunct="1">
              <a:defRPr/>
            </a:pPr>
            <a:endParaRPr kumimoji="1" lang="zh-CN" altLang="zh-CN" sz="2400"/>
          </a:p>
        </p:txBody>
      </p:sp>
      <p:sp>
        <p:nvSpPr>
          <p:cNvPr id="1027" name="Rectangle 3"/>
          <p:cNvSpPr>
            <a:spLocks noChangeArrowheads="1"/>
          </p:cNvSpPr>
          <p:nvPr/>
        </p:nvSpPr>
        <p:spPr bwMode="ltGray">
          <a:xfrm>
            <a:off x="800100" y="1098550"/>
            <a:ext cx="328613" cy="474663"/>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algn="ctr" eaLnBrk="1" hangingPunct="1">
              <a:defRPr/>
            </a:pPr>
            <a:endParaRPr kumimoji="1" lang="zh-CN" altLang="zh-CN" sz="2400"/>
          </a:p>
        </p:txBody>
      </p:sp>
      <p:sp>
        <p:nvSpPr>
          <p:cNvPr id="1028" name="Rectangle 4"/>
          <p:cNvSpPr>
            <a:spLocks noChangeArrowheads="1"/>
          </p:cNvSpPr>
          <p:nvPr/>
        </p:nvSpPr>
        <p:spPr bwMode="ltGray">
          <a:xfrm>
            <a:off x="541338" y="1520825"/>
            <a:ext cx="422275" cy="474663"/>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algn="ctr" eaLnBrk="1" hangingPunct="1">
              <a:defRPr/>
            </a:pPr>
            <a:endParaRPr kumimoji="1" lang="zh-CN" altLang="zh-CN" sz="2400"/>
          </a:p>
        </p:txBody>
      </p:sp>
      <p:sp>
        <p:nvSpPr>
          <p:cNvPr id="1029" name="Rectangle 5"/>
          <p:cNvSpPr>
            <a:spLocks noChangeArrowheads="1"/>
          </p:cNvSpPr>
          <p:nvPr/>
        </p:nvSpPr>
        <p:spPr bwMode="ltGray">
          <a:xfrm>
            <a:off x="911225" y="1520825"/>
            <a:ext cx="368300" cy="474663"/>
          </a:xfrm>
          <a:prstGeom prst="rect">
            <a:avLst/>
          </a:prstGeom>
          <a:gradFill rotWithShape="0">
            <a:gsLst>
              <a:gs pos="0">
                <a:schemeClr val="folHlink"/>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algn="ctr" eaLnBrk="1" hangingPunct="1">
              <a:defRPr/>
            </a:pPr>
            <a:endParaRPr kumimoji="1" lang="zh-CN" altLang="zh-CN" sz="2400"/>
          </a:p>
        </p:txBody>
      </p:sp>
      <p:sp>
        <p:nvSpPr>
          <p:cNvPr id="1030" name="Rectangle 6"/>
          <p:cNvSpPr>
            <a:spLocks noChangeArrowheads="1"/>
          </p:cNvSpPr>
          <p:nvPr/>
        </p:nvSpPr>
        <p:spPr bwMode="ltGray">
          <a:xfrm>
            <a:off x="127000" y="1447800"/>
            <a:ext cx="560388" cy="422275"/>
          </a:xfrm>
          <a:prstGeom prst="rect">
            <a:avLst/>
          </a:prstGeom>
          <a:gradFill rotWithShape="0">
            <a:gsLst>
              <a:gs pos="0">
                <a:schemeClr val="bg1"/>
              </a:gs>
              <a:gs pos="100000">
                <a:schemeClr val="hlink"/>
              </a:gs>
            </a:gsLst>
            <a:lin ang="189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algn="ctr" eaLnBrk="1" hangingPunct="1">
              <a:defRPr/>
            </a:pPr>
            <a:endParaRPr kumimoji="1" lang="zh-CN" altLang="zh-CN" sz="2400"/>
          </a:p>
        </p:txBody>
      </p:sp>
      <p:sp>
        <p:nvSpPr>
          <p:cNvPr id="1031" name="Rectangle 7"/>
          <p:cNvSpPr>
            <a:spLocks noChangeArrowheads="1"/>
          </p:cNvSpPr>
          <p:nvPr/>
        </p:nvSpPr>
        <p:spPr bwMode="gray">
          <a:xfrm>
            <a:off x="762000" y="990600"/>
            <a:ext cx="31750" cy="1052513"/>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algn="ctr" eaLnBrk="1" hangingPunct="1">
              <a:defRPr/>
            </a:pPr>
            <a:endParaRPr kumimoji="1" lang="zh-CN" altLang="zh-CN" sz="2400"/>
          </a:p>
        </p:txBody>
      </p:sp>
      <p:sp>
        <p:nvSpPr>
          <p:cNvPr id="1032" name="Rectangle 8"/>
          <p:cNvSpPr>
            <a:spLocks noChangeArrowheads="1"/>
          </p:cNvSpPr>
          <p:nvPr/>
        </p:nvSpPr>
        <p:spPr bwMode="gray">
          <a:xfrm>
            <a:off x="442913" y="1781175"/>
            <a:ext cx="8226425" cy="31750"/>
          </a:xfrm>
          <a:prstGeom prst="rect">
            <a:avLst/>
          </a:pr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Tahoma" panose="020B0604030504040204" pitchFamily="34" charset="0"/>
                <a:ea typeface="SimSun" panose="02010600030101010101" pitchFamily="2" charset="-122"/>
              </a:defRPr>
            </a:lvl1pPr>
            <a:lvl2pPr marL="742950" indent="-285750">
              <a:defRPr>
                <a:solidFill>
                  <a:schemeClr val="tx1"/>
                </a:solidFill>
                <a:latin typeface="Tahoma" panose="020B0604030504040204" pitchFamily="34" charset="0"/>
                <a:ea typeface="SimSun" panose="02010600030101010101" pitchFamily="2" charset="-122"/>
              </a:defRPr>
            </a:lvl2pPr>
            <a:lvl3pPr marL="1143000" indent="-228600">
              <a:defRPr>
                <a:solidFill>
                  <a:schemeClr val="tx1"/>
                </a:solidFill>
                <a:latin typeface="Tahoma" panose="020B0604030504040204" pitchFamily="34" charset="0"/>
                <a:ea typeface="SimSun" panose="02010600030101010101" pitchFamily="2" charset="-122"/>
              </a:defRPr>
            </a:lvl3pPr>
            <a:lvl4pPr marL="1600200" indent="-228600">
              <a:defRPr>
                <a:solidFill>
                  <a:schemeClr val="tx1"/>
                </a:solidFill>
                <a:latin typeface="Tahoma" panose="020B0604030504040204" pitchFamily="34" charset="0"/>
                <a:ea typeface="SimSun" panose="02010600030101010101" pitchFamily="2" charset="-122"/>
              </a:defRPr>
            </a:lvl4pPr>
            <a:lvl5pPr marL="2057400" indent="-228600">
              <a:defRPr>
                <a:solidFill>
                  <a:schemeClr val="tx1"/>
                </a:solidFill>
                <a:latin typeface="Tahoma" panose="020B060403050404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Tahoma" panose="020B0604030504040204" pitchFamily="34" charset="0"/>
                <a:ea typeface="SimSun" panose="02010600030101010101" pitchFamily="2" charset="-122"/>
              </a:defRPr>
            </a:lvl9pPr>
          </a:lstStyle>
          <a:p>
            <a:pPr algn="ctr" eaLnBrk="1" hangingPunct="1">
              <a:defRPr/>
            </a:pPr>
            <a:endParaRPr kumimoji="1" lang="zh-CN" altLang="zh-CN" sz="2400"/>
          </a:p>
        </p:txBody>
      </p:sp>
      <p:sp>
        <p:nvSpPr>
          <p:cNvPr id="1033" name="Rectangle 9"/>
          <p:cNvSpPr>
            <a:spLocks noGrp="1" noChangeArrowheads="1"/>
          </p:cNvSpPr>
          <p:nvPr>
            <p:ph type="title"/>
          </p:nvPr>
        </p:nvSpPr>
        <p:spPr bwMode="auto">
          <a:xfrm>
            <a:off x="1150938" y="214313"/>
            <a:ext cx="7793037" cy="1462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p>
            <a:pPr lvl="0"/>
            <a:r>
              <a:rPr lang="en-US" altLang="zh-CN"/>
              <a:t>Click to edit Master title style</a:t>
            </a:r>
            <a:endParaRPr lang="en-US" altLang="zh-CN"/>
          </a:p>
        </p:txBody>
      </p:sp>
      <p:sp>
        <p:nvSpPr>
          <p:cNvPr id="1034" name="Rectangle 10"/>
          <p:cNvSpPr>
            <a:spLocks noGrp="1" noChangeArrowheads="1"/>
          </p:cNvSpPr>
          <p:nvPr>
            <p:ph type="body" idx="1"/>
          </p:nvPr>
        </p:nvSpPr>
        <p:spPr bwMode="auto">
          <a:xfrm>
            <a:off x="1182688" y="2017713"/>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en-US" altLang="zh-CN"/>
          </a:p>
        </p:txBody>
      </p:sp>
      <p:sp>
        <p:nvSpPr>
          <p:cNvPr id="4107" name="Rectangle 11"/>
          <p:cNvSpPr>
            <a:spLocks noGrp="1" noChangeArrowheads="1"/>
          </p:cNvSpPr>
          <p:nvPr>
            <p:ph type="dt" sz="half" idx="2"/>
          </p:nvPr>
        </p:nvSpPr>
        <p:spPr bwMode="auto">
          <a:xfrm>
            <a:off x="1162050" y="6243638"/>
            <a:ext cx="1905000" cy="457200"/>
          </a:xfrm>
          <a:prstGeom prst="rect">
            <a:avLst/>
          </a:prstGeom>
          <a:noFill/>
          <a:ln w="9525">
            <a:noFill/>
            <a:miter lim="800000"/>
          </a:ln>
          <a:effectLst/>
        </p:spPr>
        <p:txBody>
          <a:bodyPr vert="horz" wrap="square" lIns="91440" tIns="45720" rIns="91440" bIns="45720" numCol="1" anchor="b" anchorCtr="0" compatLnSpc="1"/>
          <a:lstStyle>
            <a:lvl1pPr eaLnBrk="1" hangingPunct="1">
              <a:defRPr sz="1400">
                <a:latin typeface="Tahoma" panose="020B0604030504040204" pitchFamily="34" charset="0"/>
                <a:ea typeface="SimSun" panose="02010600030101010101" pitchFamily="2" charset="-122"/>
              </a:defRPr>
            </a:lvl1pPr>
          </a:lstStyle>
          <a:p>
            <a:pPr>
              <a:defRPr/>
            </a:pPr>
            <a:endParaRPr lang="en-US" altLang="zh-CN"/>
          </a:p>
        </p:txBody>
      </p:sp>
      <p:sp>
        <p:nvSpPr>
          <p:cNvPr id="4108" name="Rectangle 12"/>
          <p:cNvSpPr>
            <a:spLocks noGrp="1" noChangeArrowheads="1"/>
          </p:cNvSpPr>
          <p:nvPr>
            <p:ph type="ftr" sz="quarter" idx="3"/>
          </p:nvPr>
        </p:nvSpPr>
        <p:spPr bwMode="auto">
          <a:xfrm>
            <a:off x="3657600" y="6243638"/>
            <a:ext cx="2895600" cy="457200"/>
          </a:xfrm>
          <a:prstGeom prst="rect">
            <a:avLst/>
          </a:prstGeom>
          <a:noFill/>
          <a:ln w="9525">
            <a:noFill/>
            <a:miter lim="800000"/>
          </a:ln>
          <a:effectLst/>
        </p:spPr>
        <p:txBody>
          <a:bodyPr vert="horz" wrap="square" lIns="91440" tIns="45720" rIns="91440" bIns="45720" numCol="1" anchor="b" anchorCtr="0" compatLnSpc="1"/>
          <a:lstStyle>
            <a:lvl1pPr algn="ctr" eaLnBrk="1" hangingPunct="1">
              <a:defRPr sz="1400">
                <a:latin typeface="Tahoma" panose="020B0604030504040204" pitchFamily="34" charset="0"/>
                <a:ea typeface="SimSun" panose="02010600030101010101" pitchFamily="2" charset="-122"/>
              </a:defRPr>
            </a:lvl1pPr>
          </a:lstStyle>
          <a:p>
            <a:pPr>
              <a:defRPr/>
            </a:pPr>
            <a:r>
              <a:rPr lang="en-US" altLang="zh-CN"/>
              <a:t>Copyright © 2012, Elsevier Inc. All rights reserved.</a:t>
            </a:r>
            <a:endParaRPr lang="en-US" altLang="zh-CN"/>
          </a:p>
        </p:txBody>
      </p:sp>
      <p:sp>
        <p:nvSpPr>
          <p:cNvPr id="4109" name="Rectangle 13"/>
          <p:cNvSpPr>
            <a:spLocks noGrp="1" noChangeArrowheads="1"/>
          </p:cNvSpPr>
          <p:nvPr>
            <p:ph type="sldNum" sz="quarter" idx="4"/>
          </p:nvPr>
        </p:nvSpPr>
        <p:spPr bwMode="auto">
          <a:xfrm>
            <a:off x="7042150" y="6243638"/>
            <a:ext cx="1905000" cy="457200"/>
          </a:xfrm>
          <a:prstGeom prst="rect">
            <a:avLst/>
          </a:prstGeom>
          <a:noFill/>
          <a:ln w="9525">
            <a:noFill/>
            <a:miter lim="800000"/>
          </a:ln>
          <a:effectLst/>
        </p:spPr>
        <p:txBody>
          <a:bodyPr vert="horz" wrap="square" lIns="91440" tIns="45720" rIns="91440" bIns="45720" numCol="1" anchor="b" anchorCtr="0" compatLnSpc="1"/>
          <a:lstStyle>
            <a:lvl1pPr algn="r" eaLnBrk="1" hangingPunct="1">
              <a:defRPr sz="1400"/>
            </a:lvl1pPr>
          </a:lstStyle>
          <a:p>
            <a:pPr>
              <a:defRPr/>
            </a:pPr>
            <a:fld id="{170A88DE-C971-411F-92D0-680959571FA1}" type="slidenum">
              <a:rPr lang="en-US" altLang="zh-CN"/>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lvl1pPr algn="l" rtl="0" eaLnBrk="0" fontAlgn="base" hangingPunct="0">
        <a:spcBef>
          <a:spcPct val="0"/>
        </a:spcBef>
        <a:spcAft>
          <a:spcPct val="0"/>
        </a:spcAft>
        <a:defRPr sz="44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ahoma" panose="020B0604030504040204" pitchFamily="34" charset="0"/>
          <a:ea typeface="SimSun" panose="02010600030101010101" pitchFamily="2" charset="-122"/>
        </a:defRPr>
      </a:lvl2pPr>
      <a:lvl3pPr algn="l" rtl="0" eaLnBrk="0" fontAlgn="base" hangingPunct="0">
        <a:spcBef>
          <a:spcPct val="0"/>
        </a:spcBef>
        <a:spcAft>
          <a:spcPct val="0"/>
        </a:spcAft>
        <a:defRPr sz="4400">
          <a:solidFill>
            <a:schemeClr val="tx2"/>
          </a:solidFill>
          <a:latin typeface="Tahoma" panose="020B0604030504040204" pitchFamily="34" charset="0"/>
          <a:ea typeface="SimSun" panose="02010600030101010101" pitchFamily="2" charset="-122"/>
        </a:defRPr>
      </a:lvl3pPr>
      <a:lvl4pPr algn="l" rtl="0" eaLnBrk="0" fontAlgn="base" hangingPunct="0">
        <a:spcBef>
          <a:spcPct val="0"/>
        </a:spcBef>
        <a:spcAft>
          <a:spcPct val="0"/>
        </a:spcAft>
        <a:defRPr sz="4400">
          <a:solidFill>
            <a:schemeClr val="tx2"/>
          </a:solidFill>
          <a:latin typeface="Tahoma" panose="020B0604030504040204" pitchFamily="34" charset="0"/>
          <a:ea typeface="SimSun" panose="02010600030101010101" pitchFamily="2" charset="-122"/>
        </a:defRPr>
      </a:lvl4pPr>
      <a:lvl5pPr algn="l" rtl="0" eaLnBrk="0" fontAlgn="base" hangingPunct="0">
        <a:spcBef>
          <a:spcPct val="0"/>
        </a:spcBef>
        <a:spcAft>
          <a:spcPct val="0"/>
        </a:spcAft>
        <a:defRPr sz="4400">
          <a:solidFill>
            <a:schemeClr val="tx2"/>
          </a:solidFill>
          <a:latin typeface="Tahoma" panose="020B0604030504040204" pitchFamily="34" charset="0"/>
          <a:ea typeface="SimSun" panose="02010600030101010101" pitchFamily="2" charset="-122"/>
        </a:defRPr>
      </a:lvl5pPr>
      <a:lvl6pPr marL="457200" algn="l" rtl="0" fontAlgn="base">
        <a:spcBef>
          <a:spcPct val="0"/>
        </a:spcBef>
        <a:spcAft>
          <a:spcPct val="0"/>
        </a:spcAft>
        <a:defRPr sz="4400">
          <a:solidFill>
            <a:schemeClr val="tx2"/>
          </a:solidFill>
          <a:latin typeface="Tahoma" panose="020B0604030504040204" pitchFamily="34" charset="0"/>
          <a:ea typeface="SimSun" panose="02010600030101010101" pitchFamily="2" charset="-122"/>
        </a:defRPr>
      </a:lvl6pPr>
      <a:lvl7pPr marL="914400" algn="l" rtl="0" fontAlgn="base">
        <a:spcBef>
          <a:spcPct val="0"/>
        </a:spcBef>
        <a:spcAft>
          <a:spcPct val="0"/>
        </a:spcAft>
        <a:defRPr sz="4400">
          <a:solidFill>
            <a:schemeClr val="tx2"/>
          </a:solidFill>
          <a:latin typeface="Tahoma" panose="020B0604030504040204" pitchFamily="34" charset="0"/>
          <a:ea typeface="SimSun" panose="02010600030101010101" pitchFamily="2" charset="-122"/>
        </a:defRPr>
      </a:lvl7pPr>
      <a:lvl8pPr marL="1371600" algn="l" rtl="0" fontAlgn="base">
        <a:spcBef>
          <a:spcPct val="0"/>
        </a:spcBef>
        <a:spcAft>
          <a:spcPct val="0"/>
        </a:spcAft>
        <a:defRPr sz="4400">
          <a:solidFill>
            <a:schemeClr val="tx2"/>
          </a:solidFill>
          <a:latin typeface="Tahoma" panose="020B0604030504040204" pitchFamily="34" charset="0"/>
          <a:ea typeface="SimSun" panose="02010600030101010101" pitchFamily="2" charset="-122"/>
        </a:defRPr>
      </a:lvl8pPr>
      <a:lvl9pPr marL="1828800" algn="l" rtl="0" fontAlgn="base">
        <a:spcBef>
          <a:spcPct val="0"/>
        </a:spcBef>
        <a:spcAft>
          <a:spcPct val="0"/>
        </a:spcAft>
        <a:defRPr sz="4400">
          <a:solidFill>
            <a:schemeClr val="tx2"/>
          </a:solidFill>
          <a:latin typeface="Tahoma" panose="020B0604030504040204" pitchFamily="34" charset="0"/>
          <a:ea typeface="SimSun" panose="02010600030101010101" pitchFamily="2" charset="-122"/>
        </a:defRPr>
      </a:lvl9pPr>
    </p:titleStyle>
    <p:body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2.xml"/><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2.xml"/><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2.xml"/><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b="1" dirty="0">
                <a:latin typeface="Times New Roman" panose="02020603050405020304" pitchFamily="18" charset="0"/>
                <a:cs typeface="Times New Roman" panose="02020603050405020304" pitchFamily="18" charset="0"/>
              </a:rPr>
              <a:t>Contents</a:t>
            </a:r>
            <a:endParaRPr lang="en-US" altLang="en-US" b="1" dirty="0">
              <a:latin typeface="Times New Roman" panose="02020603050405020304" pitchFamily="18" charset="0"/>
              <a:cs typeface="Times New Roman" panose="02020603050405020304" pitchFamily="18" charset="0"/>
            </a:endParaRPr>
          </a:p>
        </p:txBody>
      </p:sp>
      <p:sp>
        <p:nvSpPr>
          <p:cNvPr id="5123" name="Rectangle 3"/>
          <p:cNvSpPr>
            <a:spLocks noGrp="1" noChangeArrowheads="1"/>
          </p:cNvSpPr>
          <p:nvPr>
            <p:ph type="subTitle" idx="1"/>
          </p:nvPr>
        </p:nvSpPr>
        <p:spPr>
          <a:xfrm>
            <a:off x="840105" y="2368550"/>
            <a:ext cx="6882765" cy="3642360"/>
          </a:xfrm>
        </p:spPr>
        <p:txBody>
          <a:bodyPr/>
          <a:lstStyle/>
          <a:p>
            <a:pPr eaLnBrk="1" hangingPunct="1"/>
            <a:r>
              <a:rPr lang="en-US" altLang="en-US" sz="1600" dirty="0">
                <a:latin typeface="Times New Roman" panose="02020603050405020304" pitchFamily="18" charset="0"/>
                <a:cs typeface="Times New Roman" panose="02020603050405020304" pitchFamily="18" charset="0"/>
              </a:rPr>
              <a:t>Introduction</a:t>
            </a:r>
            <a:endParaRPr lang="en-US" altLang="en-US" sz="1600" dirty="0">
              <a:latin typeface="Times New Roman" panose="02020603050405020304" pitchFamily="18" charset="0"/>
              <a:cs typeface="Times New Roman" panose="02020603050405020304" pitchFamily="18" charset="0"/>
            </a:endParaRPr>
          </a:p>
          <a:p>
            <a:pPr eaLnBrk="1" hangingPunct="1"/>
            <a:r>
              <a:rPr lang="en-US" altLang="en-US" sz="1600" dirty="0">
                <a:latin typeface="Times New Roman" panose="02020603050405020304" pitchFamily="18" charset="0"/>
                <a:cs typeface="Times New Roman" panose="02020603050405020304" pitchFamily="18" charset="0"/>
              </a:rPr>
              <a:t>Background</a:t>
            </a:r>
            <a:endParaRPr lang="en-US" altLang="en-US" sz="1600" dirty="0">
              <a:latin typeface="Times New Roman" panose="02020603050405020304" pitchFamily="18" charset="0"/>
              <a:cs typeface="Times New Roman" panose="02020603050405020304" pitchFamily="18" charset="0"/>
            </a:endParaRPr>
          </a:p>
          <a:p>
            <a:pPr eaLnBrk="1" hangingPunct="1"/>
            <a:r>
              <a:rPr lang="en-US" altLang="en-US" sz="1600" dirty="0">
                <a:latin typeface="Times New Roman" panose="02020603050405020304" pitchFamily="18" charset="0"/>
                <a:cs typeface="Times New Roman" panose="02020603050405020304" pitchFamily="18" charset="0"/>
              </a:rPr>
              <a:t>Project Architecture</a:t>
            </a:r>
            <a:endParaRPr lang="en-US" altLang="en-US" sz="1600" dirty="0">
              <a:latin typeface="Times New Roman" panose="02020603050405020304" pitchFamily="18" charset="0"/>
              <a:cs typeface="Times New Roman" panose="02020603050405020304" pitchFamily="18" charset="0"/>
            </a:endParaRPr>
          </a:p>
          <a:p>
            <a:pPr eaLnBrk="1" hangingPunct="1"/>
            <a:r>
              <a:rPr lang="en-US" altLang="en-US" sz="1600" dirty="0">
                <a:latin typeface="Times New Roman" panose="02020603050405020304" pitchFamily="18" charset="0"/>
                <a:cs typeface="Times New Roman" panose="02020603050405020304" pitchFamily="18" charset="0"/>
              </a:rPr>
              <a:t>Functional Verification</a:t>
            </a:r>
            <a:endParaRPr lang="en-US" altLang="en-US" sz="1600" dirty="0">
              <a:latin typeface="Times New Roman" panose="02020603050405020304" pitchFamily="18" charset="0"/>
              <a:cs typeface="Times New Roman" panose="02020603050405020304" pitchFamily="18" charset="0"/>
            </a:endParaRPr>
          </a:p>
          <a:p>
            <a:pPr eaLnBrk="1" hangingPunct="1"/>
            <a:r>
              <a:rPr lang="en-US" altLang="en-US" sz="1600" dirty="0">
                <a:latin typeface="Times New Roman" panose="02020603050405020304" pitchFamily="18" charset="0"/>
                <a:cs typeface="Times New Roman" panose="02020603050405020304" pitchFamily="18" charset="0"/>
              </a:rPr>
              <a:t>Synthesis Flow</a:t>
            </a:r>
            <a:endParaRPr lang="en-US" altLang="en-US" sz="1600" dirty="0">
              <a:latin typeface="Times New Roman" panose="02020603050405020304" pitchFamily="18" charset="0"/>
              <a:cs typeface="Times New Roman" panose="02020603050405020304" pitchFamily="18" charset="0"/>
            </a:endParaRPr>
          </a:p>
          <a:p>
            <a:pPr eaLnBrk="1" hangingPunct="1"/>
            <a:r>
              <a:rPr lang="en-US" altLang="en-US" sz="1600" dirty="0">
                <a:latin typeface="Times New Roman" panose="02020603050405020304" pitchFamily="18" charset="0"/>
                <a:cs typeface="Times New Roman" panose="02020603050405020304" pitchFamily="18" charset="0"/>
              </a:rPr>
              <a:t>Simulation, Analysis Results &amp; Comparison Table</a:t>
            </a:r>
            <a:endParaRPr lang="en-US" altLang="en-US" sz="1600" dirty="0">
              <a:latin typeface="Times New Roman" panose="02020603050405020304" pitchFamily="18" charset="0"/>
              <a:cs typeface="Times New Roman" panose="02020603050405020304" pitchFamily="18" charset="0"/>
            </a:endParaRPr>
          </a:p>
          <a:p>
            <a:pPr eaLnBrk="1" hangingPunct="1"/>
            <a:r>
              <a:rPr lang="en-US" altLang="en-US" sz="1600" dirty="0">
                <a:latin typeface="Times New Roman" panose="02020603050405020304" pitchFamily="18" charset="0"/>
                <a:cs typeface="Times New Roman" panose="02020603050405020304" pitchFamily="18" charset="0"/>
              </a:rPr>
              <a:t>Preferred Architecture</a:t>
            </a:r>
            <a:endParaRPr lang="en-US" altLang="en-US" sz="1600" dirty="0">
              <a:latin typeface="Times New Roman" panose="02020603050405020304" pitchFamily="18" charset="0"/>
              <a:cs typeface="Times New Roman" panose="02020603050405020304" pitchFamily="18" charset="0"/>
            </a:endParaRPr>
          </a:p>
          <a:p>
            <a:pPr eaLnBrk="1" hangingPunct="1"/>
            <a:r>
              <a:rPr lang="en-US" altLang="en-US" sz="1600" dirty="0">
                <a:latin typeface="Times New Roman" panose="02020603050405020304" pitchFamily="18" charset="0"/>
                <a:cs typeface="Times New Roman" panose="02020603050405020304" pitchFamily="18" charset="0"/>
              </a:rPr>
              <a:t>Physical Design Plan</a:t>
            </a:r>
            <a:endParaRPr lang="en-US" altLang="en-US" sz="1600" dirty="0">
              <a:latin typeface="Times New Roman" panose="02020603050405020304" pitchFamily="18" charset="0"/>
              <a:cs typeface="Times New Roman" panose="02020603050405020304" pitchFamily="18" charset="0"/>
            </a:endParaRPr>
          </a:p>
          <a:p>
            <a:pPr eaLnBrk="1" hangingPunct="1"/>
            <a:r>
              <a:rPr lang="en-US" altLang="en-US" sz="1600" dirty="0">
                <a:latin typeface="Times New Roman" panose="02020603050405020304" pitchFamily="18" charset="0"/>
                <a:cs typeface="Times New Roman" panose="02020603050405020304" pitchFamily="18" charset="0"/>
              </a:rPr>
              <a:t>Design Challenges</a:t>
            </a:r>
            <a:endParaRPr lang="en-US" altLang="en-US" sz="1600" dirty="0">
              <a:latin typeface="Times New Roman" panose="02020603050405020304" pitchFamily="18" charset="0"/>
              <a:cs typeface="Times New Roman" panose="02020603050405020304" pitchFamily="18" charset="0"/>
            </a:endParaRPr>
          </a:p>
          <a:p>
            <a:pPr eaLnBrk="1" hangingPunct="1"/>
            <a:r>
              <a:rPr lang="en-US" altLang="en-US" sz="1600" dirty="0">
                <a:latin typeface="Times New Roman" panose="02020603050405020304" pitchFamily="18" charset="0"/>
                <a:cs typeface="Times New Roman" panose="02020603050405020304" pitchFamily="18" charset="0"/>
              </a:rPr>
              <a:t>Future Work</a:t>
            </a:r>
            <a:endParaRPr lang="en-US" altLang="en-US" sz="1600" dirty="0">
              <a:latin typeface="Times New Roman" panose="02020603050405020304" pitchFamily="18" charset="0"/>
              <a:cs typeface="Times New Roman" panose="02020603050405020304" pitchFamily="18" charset="0"/>
            </a:endParaRPr>
          </a:p>
          <a:p>
            <a:pPr eaLnBrk="1" hangingPunct="1"/>
            <a:r>
              <a:rPr lang="en-US" altLang="en-US" sz="1600" dirty="0">
                <a:latin typeface="Times New Roman" panose="02020603050405020304" pitchFamily="18" charset="0"/>
                <a:cs typeface="Times New Roman" panose="02020603050405020304" pitchFamily="18" charset="0"/>
              </a:rPr>
              <a:t>Conclusion</a:t>
            </a:r>
            <a:endParaRPr lang="en-US" altLang="en-US" sz="1600" dirty="0">
              <a:latin typeface="Times New Roman" panose="02020603050405020304" pitchFamily="18" charset="0"/>
              <a:cs typeface="Times New Roman" panose="02020603050405020304" pitchFamily="18" charset="0"/>
            </a:endParaRPr>
          </a:p>
          <a:p>
            <a:pPr eaLnBrk="1" hangingPunct="1"/>
            <a:r>
              <a:rPr lang="en-US" altLang="en-US" sz="1600" dirty="0">
                <a:latin typeface="Times New Roman" panose="02020603050405020304" pitchFamily="18" charset="0"/>
                <a:cs typeface="Times New Roman" panose="02020603050405020304" pitchFamily="18" charset="0"/>
              </a:rPr>
              <a:t>References</a:t>
            </a:r>
            <a:endParaRPr lang="en-US" alt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sz="4200" b="1" dirty="0">
                <a:latin typeface="Times New Roman" panose="02020603050405020304" pitchFamily="18" charset="0"/>
                <a:cs typeface="Times New Roman" panose="02020603050405020304" pitchFamily="18" charset="0"/>
              </a:rPr>
              <a:t>8T SRAM </a:t>
            </a:r>
            <a:r>
              <a:rPr lang="en-US" altLang="en-US" sz="4200" b="1" dirty="0" err="1">
                <a:latin typeface="Times New Roman" panose="02020603050405020304" pitchFamily="18" charset="0"/>
                <a:cs typeface="Times New Roman" panose="02020603050405020304" pitchFamily="18" charset="0"/>
              </a:rPr>
              <a:t>Modelsim</a:t>
            </a:r>
            <a:r>
              <a:rPr lang="en-US" altLang="en-US" sz="4200" b="1" dirty="0">
                <a:latin typeface="Times New Roman" panose="02020603050405020304" pitchFamily="18" charset="0"/>
                <a:cs typeface="Times New Roman" panose="02020603050405020304" pitchFamily="18" charset="0"/>
              </a:rPr>
              <a:t> Waveforms</a:t>
            </a:r>
            <a:endParaRPr lang="en-US" altLang="en-US" sz="42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856308" y="6085285"/>
            <a:ext cx="7793037" cy="614045"/>
          </a:xfrm>
          <a:prstGeom prst="rect">
            <a:avLst/>
          </a:prstGeom>
          <a:noFill/>
        </p:spPr>
        <p:txBody>
          <a:bodyPr wrap="square">
            <a:spAutoFit/>
          </a:bodyPr>
          <a:lstStyle/>
          <a:p>
            <a:pPr algn="ctr"/>
            <a:r>
              <a:rPr lang="en-US" sz="1600" dirty="0">
                <a:latin typeface="Times New Roman" panose="02020603050405020304" pitchFamily="18" charset="0"/>
                <a:cs typeface="Times New Roman" panose="02020603050405020304" pitchFamily="18" charset="0"/>
              </a:rPr>
              <a:t>Figure 4: Clock gated and Power gated 8T SRAM Chain Divider </a:t>
            </a:r>
            <a:r>
              <a:rPr lang="en-US" sz="1600" dirty="0" err="1">
                <a:latin typeface="Times New Roman" panose="02020603050405020304" pitchFamily="18" charset="0"/>
                <a:cs typeface="Times New Roman" panose="02020603050405020304" pitchFamily="18" charset="0"/>
              </a:rPr>
              <a:t>Modelsim</a:t>
            </a:r>
            <a:r>
              <a:rPr lang="en-US" sz="1600" dirty="0">
                <a:latin typeface="Times New Roman" panose="02020603050405020304" pitchFamily="18" charset="0"/>
                <a:cs typeface="Times New Roman" panose="02020603050405020304" pitchFamily="18" charset="0"/>
              </a:rPr>
              <a:t> waveforms </a:t>
            </a:r>
            <a:endParaRPr lang="en-US" sz="1600"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1"/>
          <a:stretch>
            <a:fillRect/>
          </a:stretch>
        </p:blipFill>
        <p:spPr>
          <a:xfrm>
            <a:off x="827405" y="2148205"/>
            <a:ext cx="7846060" cy="39370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a:xfrm>
            <a:off x="1150938" y="764704"/>
            <a:ext cx="8173590" cy="911696"/>
          </a:xfrm>
        </p:spPr>
        <p:txBody>
          <a:bodyPr/>
          <a:lstStyle/>
          <a:p>
            <a:pPr eaLnBrk="1" hangingPunct="1"/>
            <a:r>
              <a:rPr lang="en-US" altLang="en-US" sz="3800" b="1" dirty="0">
                <a:latin typeface="Times New Roman" panose="02020603050405020304" pitchFamily="18" charset="0"/>
                <a:cs typeface="Times New Roman" panose="02020603050405020304" pitchFamily="18" charset="0"/>
              </a:rPr>
              <a:t>8T SRAM Synopsys Analysis Reports</a:t>
            </a:r>
            <a:endParaRPr lang="en-US" altLang="en-US" sz="3800" b="1" dirty="0">
              <a:latin typeface="Times New Roman" panose="02020603050405020304" pitchFamily="18" charset="0"/>
              <a:cs typeface="Times New Roman" panose="02020603050405020304" pitchFamily="18" charset="0"/>
            </a:endParaRPr>
          </a:p>
        </p:txBody>
      </p:sp>
      <p:sp>
        <p:nvSpPr>
          <p:cNvPr id="8" name="TextBox 7"/>
          <p:cNvSpPr txBox="1"/>
          <p:nvPr/>
        </p:nvSpPr>
        <p:spPr>
          <a:xfrm>
            <a:off x="150794" y="5923221"/>
            <a:ext cx="8776268" cy="583565"/>
          </a:xfrm>
          <a:prstGeom prst="rect">
            <a:avLst/>
          </a:prstGeom>
          <a:noFill/>
        </p:spPr>
        <p:txBody>
          <a:bodyPr wrap="square">
            <a:spAutoFit/>
          </a:bodyPr>
          <a:lstStyle/>
          <a:p>
            <a:pPr algn="ctr"/>
            <a:r>
              <a:rPr lang="en-US" sz="1600" dirty="0">
                <a:latin typeface="Times New Roman" panose="02020603050405020304" pitchFamily="18" charset="0"/>
                <a:cs typeface="Times New Roman" panose="02020603050405020304" pitchFamily="18" charset="0"/>
              </a:rPr>
              <a:t>Figure 5: Snippets of area, power and Timing Reports for Chain Divider 8T SRAM using clock and power gating</a:t>
            </a:r>
            <a:endParaRPr lang="en-US" sz="1600" dirty="0"/>
          </a:p>
        </p:txBody>
      </p:sp>
      <p:pic>
        <p:nvPicPr>
          <p:cNvPr id="7" name="Picture 6" descr="sram_area"/>
          <p:cNvPicPr>
            <a:picLocks noChangeAspect="1"/>
          </p:cNvPicPr>
          <p:nvPr/>
        </p:nvPicPr>
        <p:blipFill>
          <a:blip r:embed="rId1"/>
          <a:srcRect r="15974" b="14797"/>
          <a:stretch>
            <a:fillRect/>
          </a:stretch>
        </p:blipFill>
        <p:spPr>
          <a:xfrm>
            <a:off x="326390" y="2205355"/>
            <a:ext cx="2816860" cy="3479165"/>
          </a:xfrm>
          <a:prstGeom prst="rect">
            <a:avLst/>
          </a:prstGeom>
          <a:ln>
            <a:solidFill>
              <a:schemeClr val="bg2">
                <a:lumMod val="75000"/>
                <a:lumOff val="25000"/>
              </a:schemeClr>
            </a:solidFill>
          </a:ln>
        </p:spPr>
      </p:pic>
      <p:pic>
        <p:nvPicPr>
          <p:cNvPr id="9" name="Picture 8" descr="sram_power"/>
          <p:cNvPicPr>
            <a:picLocks noChangeAspect="1"/>
          </p:cNvPicPr>
          <p:nvPr/>
        </p:nvPicPr>
        <p:blipFill>
          <a:blip r:embed="rId2"/>
          <a:stretch>
            <a:fillRect/>
          </a:stretch>
        </p:blipFill>
        <p:spPr>
          <a:xfrm>
            <a:off x="3275965" y="2205355"/>
            <a:ext cx="2734310" cy="3456940"/>
          </a:xfrm>
          <a:prstGeom prst="rect">
            <a:avLst/>
          </a:prstGeom>
          <a:ln>
            <a:solidFill>
              <a:schemeClr val="bg2">
                <a:lumMod val="75000"/>
                <a:lumOff val="25000"/>
              </a:schemeClr>
            </a:solidFill>
          </a:ln>
        </p:spPr>
      </p:pic>
      <p:pic>
        <p:nvPicPr>
          <p:cNvPr id="10" name="Picture 9" descr="sram_timing"/>
          <p:cNvPicPr>
            <a:picLocks noChangeAspect="1"/>
          </p:cNvPicPr>
          <p:nvPr/>
        </p:nvPicPr>
        <p:blipFill>
          <a:blip r:embed="rId3"/>
          <a:stretch>
            <a:fillRect/>
          </a:stretch>
        </p:blipFill>
        <p:spPr>
          <a:xfrm>
            <a:off x="6143625" y="2180590"/>
            <a:ext cx="2644140" cy="3482340"/>
          </a:xfrm>
          <a:prstGeom prst="rect">
            <a:avLst/>
          </a:prstGeom>
          <a:ln>
            <a:solidFill>
              <a:schemeClr val="bg2">
                <a:lumMod val="75000"/>
                <a:lumOff val="25000"/>
              </a:schemeClr>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b="1" dirty="0">
                <a:latin typeface="Times New Roman" panose="02020603050405020304" pitchFamily="18" charset="0"/>
                <a:cs typeface="Times New Roman" panose="02020603050405020304" pitchFamily="18" charset="0"/>
              </a:rPr>
              <a:t>LFSR </a:t>
            </a:r>
            <a:r>
              <a:rPr lang="en-US" altLang="en-US" b="1" dirty="0" err="1">
                <a:latin typeface="Times New Roman" panose="02020603050405020304" pitchFamily="18" charset="0"/>
                <a:cs typeface="Times New Roman" panose="02020603050405020304" pitchFamily="18" charset="0"/>
              </a:rPr>
              <a:t>Modelsim</a:t>
            </a:r>
            <a:r>
              <a:rPr lang="en-US" altLang="en-US" b="1" dirty="0">
                <a:latin typeface="Times New Roman" panose="02020603050405020304" pitchFamily="18" charset="0"/>
                <a:cs typeface="Times New Roman" panose="02020603050405020304" pitchFamily="18" charset="0"/>
              </a:rPr>
              <a:t> waveforms</a:t>
            </a:r>
            <a:endParaRPr lang="en-US" altLang="en-US" b="1" dirty="0">
              <a:latin typeface="Times New Roman" panose="02020603050405020304" pitchFamily="18" charset="0"/>
              <a:cs typeface="Times New Roman" panose="02020603050405020304" pitchFamily="18" charset="0"/>
            </a:endParaRPr>
          </a:p>
        </p:txBody>
      </p:sp>
      <p:sp>
        <p:nvSpPr>
          <p:cNvPr id="8" name="TextBox 7"/>
          <p:cNvSpPr txBox="1"/>
          <p:nvPr/>
        </p:nvSpPr>
        <p:spPr>
          <a:xfrm>
            <a:off x="665336" y="6054507"/>
            <a:ext cx="7992888" cy="583565"/>
          </a:xfrm>
          <a:prstGeom prst="rect">
            <a:avLst/>
          </a:prstGeom>
          <a:noFill/>
        </p:spPr>
        <p:txBody>
          <a:bodyPr wrap="square">
            <a:spAutoFit/>
          </a:bodyPr>
          <a:lstStyle/>
          <a:p>
            <a:pPr algn="ctr"/>
            <a:r>
              <a:rPr lang="en-US" sz="1600" dirty="0">
                <a:latin typeface="Times New Roman" panose="02020603050405020304" pitchFamily="18" charset="0"/>
                <a:cs typeface="Times New Roman" panose="02020603050405020304" pitchFamily="18" charset="0"/>
              </a:rPr>
              <a:t>Figure 6: Clock gated and Power gated LFSR Chain Divider </a:t>
            </a:r>
            <a:r>
              <a:rPr lang="en-US" sz="1600" dirty="0" err="1">
                <a:latin typeface="Times New Roman" panose="02020603050405020304" pitchFamily="18" charset="0"/>
                <a:cs typeface="Times New Roman" panose="02020603050405020304" pitchFamily="18" charset="0"/>
              </a:rPr>
              <a:t>Modelsim</a:t>
            </a:r>
            <a:r>
              <a:rPr lang="en-US" sz="1600" dirty="0">
                <a:latin typeface="Times New Roman" panose="02020603050405020304" pitchFamily="18" charset="0"/>
                <a:cs typeface="Times New Roman" panose="02020603050405020304" pitchFamily="18" charset="0"/>
              </a:rPr>
              <a:t> waveforms </a:t>
            </a:r>
            <a:endParaRPr lang="en-US" sz="1600" dirty="0">
              <a:latin typeface="Times New Roman" panose="02020603050405020304" pitchFamily="18" charset="0"/>
              <a:cs typeface="Times New Roman" panose="02020603050405020304" pitchFamily="18" charset="0"/>
            </a:endParaRPr>
          </a:p>
          <a:p>
            <a:pPr algn="ctr"/>
            <a:endParaRPr lang="en-US" sz="16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1"/>
          <a:stretch>
            <a:fillRect/>
          </a:stretch>
        </p:blipFill>
        <p:spPr>
          <a:xfrm>
            <a:off x="822960" y="2198370"/>
            <a:ext cx="7852410" cy="370522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a:xfrm>
            <a:off x="1151255" y="945515"/>
            <a:ext cx="8101330" cy="730885"/>
          </a:xfrm>
        </p:spPr>
        <p:txBody>
          <a:bodyPr/>
          <a:lstStyle/>
          <a:p>
            <a:pPr eaLnBrk="1" hangingPunct="1"/>
            <a:r>
              <a:rPr lang="en-US" altLang="en-US" sz="4000" b="1" dirty="0">
                <a:latin typeface="Times New Roman" panose="02020603050405020304" pitchFamily="18" charset="0"/>
                <a:cs typeface="Times New Roman" panose="02020603050405020304" pitchFamily="18" charset="0"/>
                <a:sym typeface="+mn-ea"/>
              </a:rPr>
              <a:t>LFSR </a:t>
            </a:r>
            <a:r>
              <a:rPr lang="en-US" altLang="en-US" sz="4000" b="1" dirty="0">
                <a:latin typeface="Times New Roman" panose="02020603050405020304" pitchFamily="18" charset="0"/>
                <a:cs typeface="Times New Roman" panose="02020603050405020304" pitchFamily="18" charset="0"/>
              </a:rPr>
              <a:t>Synopsys Analysis Reports</a:t>
            </a:r>
            <a:endParaRPr lang="en-US" altLang="en-US" sz="4000" b="1" dirty="0">
              <a:latin typeface="Times New Roman" panose="02020603050405020304" pitchFamily="18" charset="0"/>
              <a:cs typeface="Times New Roman" panose="02020603050405020304" pitchFamily="18" charset="0"/>
            </a:endParaRPr>
          </a:p>
        </p:txBody>
      </p:sp>
      <p:sp>
        <p:nvSpPr>
          <p:cNvPr id="7" name="TextBox 6"/>
          <p:cNvSpPr txBox="1"/>
          <p:nvPr/>
        </p:nvSpPr>
        <p:spPr>
          <a:xfrm>
            <a:off x="179512" y="6021288"/>
            <a:ext cx="8640959" cy="583565"/>
          </a:xfrm>
          <a:prstGeom prst="rect">
            <a:avLst/>
          </a:prstGeom>
          <a:noFill/>
        </p:spPr>
        <p:txBody>
          <a:bodyPr wrap="square" rtlCol="0">
            <a:spAutoFit/>
          </a:bodyPr>
          <a:lstStyle/>
          <a:p>
            <a:pPr algn="ctr"/>
            <a:r>
              <a:rPr lang="en-US" sz="1600" dirty="0">
                <a:latin typeface="Times New Roman" panose="02020603050405020304" pitchFamily="18" charset="0"/>
                <a:cs typeface="Times New Roman" panose="02020603050405020304" pitchFamily="18" charset="0"/>
              </a:rPr>
              <a:t>Figure 7: Snippets of area, power and Timing Reports for Chain Divider LFSR using clock and power gating</a:t>
            </a:r>
            <a:endParaRPr lang="en-US" sz="16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1"/>
          <a:srcRect b="3436"/>
          <a:stretch>
            <a:fillRect/>
          </a:stretch>
        </p:blipFill>
        <p:spPr>
          <a:xfrm>
            <a:off x="3131820" y="2118995"/>
            <a:ext cx="2854960" cy="3758565"/>
          </a:xfrm>
          <a:prstGeom prst="rect">
            <a:avLst/>
          </a:prstGeom>
          <a:ln>
            <a:solidFill>
              <a:schemeClr val="bg2">
                <a:lumMod val="75000"/>
                <a:lumOff val="25000"/>
              </a:schemeClr>
            </a:solidFill>
          </a:ln>
        </p:spPr>
      </p:pic>
      <p:pic>
        <p:nvPicPr>
          <p:cNvPr id="4" name="Picture 3" descr="gated_lfsr_timing"/>
          <p:cNvPicPr>
            <a:picLocks noChangeAspect="1"/>
          </p:cNvPicPr>
          <p:nvPr/>
        </p:nvPicPr>
        <p:blipFill>
          <a:blip r:embed="rId2"/>
          <a:srcRect r="12596" b="1945"/>
          <a:stretch>
            <a:fillRect/>
          </a:stretch>
        </p:blipFill>
        <p:spPr>
          <a:xfrm>
            <a:off x="6123305" y="2115820"/>
            <a:ext cx="2634615" cy="3716655"/>
          </a:xfrm>
          <a:prstGeom prst="rect">
            <a:avLst/>
          </a:prstGeom>
          <a:ln>
            <a:solidFill>
              <a:schemeClr val="bg2">
                <a:lumMod val="75000"/>
                <a:lumOff val="25000"/>
              </a:schemeClr>
            </a:solidFill>
          </a:ln>
        </p:spPr>
      </p:pic>
      <p:pic>
        <p:nvPicPr>
          <p:cNvPr id="6" name="Picture 5" descr="gated_lfsr_area"/>
          <p:cNvPicPr>
            <a:picLocks noChangeAspect="1"/>
          </p:cNvPicPr>
          <p:nvPr/>
        </p:nvPicPr>
        <p:blipFill>
          <a:blip r:embed="rId3"/>
          <a:srcRect r="15012"/>
          <a:stretch>
            <a:fillRect/>
          </a:stretch>
        </p:blipFill>
        <p:spPr>
          <a:xfrm>
            <a:off x="251460" y="2132965"/>
            <a:ext cx="2711450" cy="3785235"/>
          </a:xfrm>
          <a:prstGeom prst="rect">
            <a:avLst/>
          </a:prstGeom>
          <a:ln>
            <a:solidFill>
              <a:schemeClr val="bg2">
                <a:lumMod val="75000"/>
                <a:lumOff val="25000"/>
              </a:schemeClr>
            </a:solid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b="1" dirty="0">
                <a:latin typeface="Times New Roman" panose="02020603050405020304" pitchFamily="18" charset="0"/>
                <a:cs typeface="Times New Roman" panose="02020603050405020304" pitchFamily="18" charset="0"/>
              </a:rPr>
              <a:t>SRAM- </a:t>
            </a:r>
            <a:r>
              <a:rPr lang="en-US" altLang="en-US" sz="2800" b="1" dirty="0">
                <a:latin typeface="Times New Roman" panose="02020603050405020304" pitchFamily="18" charset="0"/>
                <a:cs typeface="Times New Roman" panose="02020603050405020304" pitchFamily="18" charset="0"/>
              </a:rPr>
              <a:t>Gating Functionality Verification</a:t>
            </a:r>
            <a:endParaRPr lang="en-US" altLang="en-US" sz="2800" b="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pPr>
              <a:defRPr/>
            </a:pPr>
            <a:fld id="{D7623231-3EFB-4920-A0E8-7CAAE6FDCCF2}" type="slidenum">
              <a:rPr lang="en-US" altLang="zh-CN" smtClean="0"/>
            </a:fld>
            <a:endParaRPr lang="en-US" altLang="zh-CN"/>
          </a:p>
        </p:txBody>
      </p:sp>
      <p:sp>
        <p:nvSpPr>
          <p:cNvPr id="8" name="TextBox 7"/>
          <p:cNvSpPr txBox="1"/>
          <p:nvPr/>
        </p:nvSpPr>
        <p:spPr>
          <a:xfrm>
            <a:off x="539750" y="5661025"/>
            <a:ext cx="4712970" cy="1138555"/>
          </a:xfrm>
          <a:prstGeom prst="rect">
            <a:avLst/>
          </a:prstGeom>
          <a:noFill/>
        </p:spPr>
        <p:txBody>
          <a:bodyPr wrap="square">
            <a:noAutofit/>
          </a:bodyPr>
          <a:lstStyle/>
          <a:p>
            <a:pPr algn="ctr"/>
            <a:r>
              <a:rPr lang="en-US" sz="1600" dirty="0">
                <a:latin typeface="Times New Roman" panose="02020603050405020304" pitchFamily="18" charset="0"/>
                <a:cs typeface="Times New Roman" panose="02020603050405020304" pitchFamily="18" charset="0"/>
              </a:rPr>
              <a:t>Figure 8:</a:t>
            </a:r>
            <a:r>
              <a:rPr lang="en-US" altLang="zh-CN" sz="1600">
                <a:latin typeface="Times New Roman" panose="02020603050405020304" pitchFamily="18" charset="0"/>
                <a:cs typeface="Times New Roman" panose="02020603050405020304" pitchFamily="18" charset="0"/>
                <a:sym typeface="+mn-ea"/>
              </a:rPr>
              <a:t> ModelSim simulation transcript showing correct output retention during Clock Gating and Power Gating for the SRAM-based clock divider.</a:t>
            </a:r>
            <a:endParaRPr lang="en-US" altLang="zh-CN" sz="1600">
              <a:latin typeface="Times New Roman" panose="02020603050405020304" pitchFamily="18" charset="0"/>
              <a:cs typeface="Times New Roman" panose="02020603050405020304" pitchFamily="18" charset="0"/>
            </a:endParaRPr>
          </a:p>
          <a:p>
            <a:pPr algn="ctr"/>
            <a:r>
              <a:rPr lang="en-US" sz="1600" dirty="0">
                <a:latin typeface="Times New Roman" panose="02020603050405020304" pitchFamily="18" charset="0"/>
                <a:cs typeface="Times New Roman" panose="02020603050405020304" pitchFamily="18" charset="0"/>
              </a:rPr>
              <a:t> </a:t>
            </a:r>
            <a:endParaRPr lang="en-US" sz="1600" dirty="0">
              <a:latin typeface="Times New Roman" panose="02020603050405020304" pitchFamily="18" charset="0"/>
              <a:cs typeface="Times New Roman" panose="02020603050405020304" pitchFamily="18" charset="0"/>
            </a:endParaRPr>
          </a:p>
        </p:txBody>
      </p:sp>
      <p:pic>
        <p:nvPicPr>
          <p:cNvPr id="11" name="Picture 10"/>
          <p:cNvPicPr>
            <a:picLocks noChangeAspect="1"/>
          </p:cNvPicPr>
          <p:nvPr/>
        </p:nvPicPr>
        <p:blipFill>
          <a:blip r:embed="rId1"/>
          <a:srcRect r="21180"/>
          <a:stretch>
            <a:fillRect/>
          </a:stretch>
        </p:blipFill>
        <p:spPr>
          <a:xfrm>
            <a:off x="539115" y="2061210"/>
            <a:ext cx="4319905" cy="3526790"/>
          </a:xfrm>
          <a:prstGeom prst="rect">
            <a:avLst/>
          </a:prstGeom>
        </p:spPr>
      </p:pic>
      <p:sp>
        <p:nvSpPr>
          <p:cNvPr id="12" name="Text Box 11"/>
          <p:cNvSpPr txBox="1"/>
          <p:nvPr/>
        </p:nvSpPr>
        <p:spPr>
          <a:xfrm>
            <a:off x="4860290" y="2924810"/>
            <a:ext cx="3973195" cy="2319655"/>
          </a:xfrm>
          <a:prstGeom prst="rect">
            <a:avLst/>
          </a:prstGeom>
        </p:spPr>
        <p:txBody>
          <a:bodyPr wrap="square">
            <a:noAutofit/>
          </a:bodyPr>
          <a:p>
            <a:pPr marL="0" indent="0">
              <a:buFont typeface="Arial" panose="020B0604020202020204" pitchFamily="34" charset="0"/>
              <a:buNone/>
            </a:pPr>
            <a:endParaRPr lang="en-US" altLang="zh-CN" sz="160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sz="1600">
                <a:latin typeface="Times New Roman" panose="02020603050405020304" pitchFamily="18" charset="0"/>
                <a:cs typeface="Times New Roman" panose="02020603050405020304" pitchFamily="18" charset="0"/>
              </a:rPr>
              <a:t>This verifies the effectiveness of gating logic in preserving output without unnecessary switching.</a:t>
            </a:r>
            <a:endParaRPr lang="en-US" altLang="zh-CN" sz="1600">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sym typeface="+mn-ea"/>
              </a:rPr>
              <a:t>Comparison </a:t>
            </a:r>
            <a:r>
              <a:rPr lang="en-US" b="1" dirty="0">
                <a:latin typeface="Times New Roman" panose="02020603050405020304" pitchFamily="18" charset="0"/>
                <a:cs typeface="Times New Roman" panose="02020603050405020304" pitchFamily="18" charset="0"/>
              </a:rPr>
              <a:t>Table</a:t>
            </a:r>
            <a:endParaRPr lang="en-US" b="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pPr>
              <a:defRPr/>
            </a:pPr>
            <a:fld id="{D7623231-3EFB-4920-A0E8-7CAAE6FDCCF2}" type="slidenum">
              <a:rPr lang="en-US" altLang="zh-CN" smtClean="0"/>
            </a:fld>
            <a:endParaRPr lang="en-US" altLang="zh-CN"/>
          </a:p>
        </p:txBody>
      </p:sp>
      <p:sp>
        <p:nvSpPr>
          <p:cNvPr id="8" name="TextBox 7"/>
          <p:cNvSpPr txBox="1"/>
          <p:nvPr/>
        </p:nvSpPr>
        <p:spPr>
          <a:xfrm>
            <a:off x="491490" y="4571365"/>
            <a:ext cx="7527925" cy="337185"/>
          </a:xfrm>
          <a:prstGeom prst="rect">
            <a:avLst/>
          </a:prstGeom>
          <a:noFill/>
        </p:spPr>
        <p:txBody>
          <a:bodyPr wrap="square">
            <a:spAutoFit/>
          </a:bodyPr>
          <a:lstStyle/>
          <a:p>
            <a:pPr algn="ctr"/>
            <a:r>
              <a:rPr lang="en-US" sz="1600" dirty="0">
                <a:latin typeface="Times New Roman" panose="02020603050405020304" pitchFamily="18" charset="0"/>
                <a:cs typeface="Times New Roman" panose="02020603050405020304" pitchFamily="18" charset="0"/>
              </a:rPr>
              <a:t>Figure 9: Comparison of DFF, 8T and Gated LFSR based clock-divider</a:t>
            </a:r>
            <a:endParaRPr lang="en-US" sz="1600" dirty="0">
              <a:latin typeface="Times New Roman" panose="02020603050405020304" pitchFamily="18" charset="0"/>
              <a:cs typeface="Times New Roman" panose="02020603050405020304" pitchFamily="18" charset="0"/>
            </a:endParaRPr>
          </a:p>
        </p:txBody>
      </p:sp>
      <p:graphicFrame>
        <p:nvGraphicFramePr>
          <p:cNvPr id="5" name="Table 4"/>
          <p:cNvGraphicFramePr/>
          <p:nvPr/>
        </p:nvGraphicFramePr>
        <p:xfrm>
          <a:off x="971233" y="2204720"/>
          <a:ext cx="6560185" cy="0"/>
        </p:xfrm>
        <a:graphic>
          <a:graphicData uri="http://schemas.openxmlformats.org/drawingml/2006/table">
            <a:tbl>
              <a:tblPr/>
              <a:tblGrid>
                <a:gridCol w="421640"/>
                <a:gridCol w="1940560"/>
                <a:gridCol w="1478280"/>
                <a:gridCol w="1543050"/>
                <a:gridCol w="1176655"/>
              </a:tblGrid>
              <a:tr h="0">
                <a:tc>
                  <a:txBody>
                    <a:bodyPr/>
                    <a:p>
                      <a:pPr marL="0" indent="0">
                        <a:lnSpc>
                          <a:spcPct val="150000"/>
                        </a:lnSpc>
                        <a:spcBef>
                          <a:spcPct val="0"/>
                        </a:spcBef>
                        <a:spcAft>
                          <a:spcPct val="0"/>
                        </a:spcAft>
                      </a:pPr>
                      <a:r>
                        <a:rPr lang="en-US" altLang="zh-CN" sz="1200" b="1">
                          <a:latin typeface="Times New Roman" panose="02020603050405020304"/>
                          <a:ea typeface="Times New Roman" panose="02020603050405020304"/>
                        </a:rPr>
                        <a:t>Sno.</a:t>
                      </a:r>
                      <a:endParaRPr lang="en-US" altLang="zh-CN" sz="12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b="1">
                          <a:latin typeface="Times New Roman" panose="02020603050405020304"/>
                          <a:ea typeface="Times New Roman" panose="02020603050405020304"/>
                        </a:rPr>
                        <a:t>Metric</a:t>
                      </a:r>
                      <a:endParaRPr lang="en-US" altLang="zh-CN" sz="12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b="1">
                          <a:latin typeface="Times New Roman" panose="02020603050405020304"/>
                          <a:ea typeface="Times New Roman" panose="02020603050405020304"/>
                        </a:rPr>
                        <a:t>DFF-Based Divider</a:t>
                      </a:r>
                      <a:endParaRPr lang="en-US" altLang="zh-CN" sz="12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b="1">
                          <a:latin typeface="Times New Roman" panose="02020603050405020304"/>
                          <a:ea typeface="Times New Roman" panose="02020603050405020304"/>
                        </a:rPr>
                        <a:t>Gated LFSR Divider</a:t>
                      </a:r>
                      <a:endParaRPr lang="en-US" altLang="zh-CN" sz="12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b="1">
                          <a:latin typeface="Times New Roman" panose="02020603050405020304"/>
                          <a:ea typeface="Times New Roman" panose="02020603050405020304"/>
                        </a:rPr>
                        <a:t>8T SRAM-Based Divider</a:t>
                      </a:r>
                      <a:endParaRPr lang="en-US" altLang="zh-CN" sz="12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0">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1</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Total Cell Area (µm²)</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57.99</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59.58</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102.94</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0">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2</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Combinational Area (µm²)</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15.43</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17.02</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36.97</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0">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3</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Sequential Cells</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8</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8</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20</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0">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4</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Total Dynamic Power (µW)</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20.63</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24.27</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15.41</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0">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5</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Total Power (µW)</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26.38</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27.86</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21.57</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0">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6</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Worst Case Slack (ns)</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3.44</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3.44</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3.38</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
        <p:nvSpPr>
          <p:cNvPr id="10" name="Text Box 9"/>
          <p:cNvSpPr txBox="1"/>
          <p:nvPr/>
        </p:nvSpPr>
        <p:spPr>
          <a:xfrm>
            <a:off x="604520" y="5300980"/>
            <a:ext cx="7974965" cy="737235"/>
          </a:xfrm>
          <a:prstGeom prst="rect">
            <a:avLst/>
          </a:prstGeom>
        </p:spPr>
        <p:txBody>
          <a:bodyPr wrap="square">
            <a:spAutoFit/>
          </a:bodyPr>
          <a:p>
            <a:pPr marL="0" indent="0" algn="just">
              <a:buNone/>
            </a:pPr>
            <a:r>
              <a:rPr lang="en-US" altLang="zh-CN" sz="1400">
                <a:latin typeface="Times New Roman" panose="02020603050405020304" pitchFamily="18" charset="0"/>
                <a:cs typeface="Times New Roman" panose="02020603050405020304" pitchFamily="18" charset="0"/>
              </a:rPr>
              <a:t>The 8T SRAM-based divider offers the lowest power consumption with acceptable timing, despite a larger area. It provides the best overall trade-off for energy-efficient clock division compared to DFF and LFSR designs.</a:t>
            </a:r>
            <a:endParaRPr lang="en-US" altLang="zh-CN" sz="140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dirty="0">
                <a:latin typeface="Times New Roman" panose="02020603050405020304" pitchFamily="18" charset="0"/>
                <a:cs typeface="Times New Roman" panose="02020603050405020304" pitchFamily="18" charset="0"/>
                <a:sym typeface="+mn-ea"/>
              </a:rPr>
              <a:t>Preferred Architecture</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28040" y="1988820"/>
            <a:ext cx="7912735" cy="993775"/>
          </a:xfrm>
        </p:spPr>
        <p:txBody>
          <a:bodyPr/>
          <a:lstStyle/>
          <a:p>
            <a:r>
              <a:rPr lang="en-US" altLang="en-US" sz="1400" dirty="0">
                <a:latin typeface="Times New Roman" panose="02020603050405020304" pitchFamily="18" charset="0"/>
                <a:cs typeface="Times New Roman" panose="02020603050405020304" pitchFamily="18" charset="0"/>
              </a:rPr>
              <a:t>The 8T SRAM-based divider was selected for its superior power efficiency and compatibility with clock/power gating. </a:t>
            </a:r>
            <a:endParaRPr lang="en-US" altLang="en-US" sz="1400"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Its memory-like behavior supports state retention and minimized switching, making it ideal for power-sensitive applications.</a:t>
            </a:r>
            <a:endParaRPr lang="en-US" altLang="en-US" sz="14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pPr>
              <a:defRPr/>
            </a:pPr>
            <a:fld id="{D7623231-3EFB-4920-A0E8-7CAAE6FDCCF2}" type="slidenum">
              <a:rPr lang="en-US" altLang="zh-CN" smtClean="0"/>
            </a:fld>
            <a:endParaRPr lang="en-US" altLang="zh-CN"/>
          </a:p>
        </p:txBody>
      </p:sp>
      <p:sp>
        <p:nvSpPr>
          <p:cNvPr id="5" name="Text Box 4"/>
          <p:cNvSpPr txBox="1"/>
          <p:nvPr/>
        </p:nvSpPr>
        <p:spPr>
          <a:xfrm>
            <a:off x="1764030" y="6243955"/>
            <a:ext cx="5476875" cy="275590"/>
          </a:xfrm>
          <a:prstGeom prst="rect">
            <a:avLst/>
          </a:prstGeom>
        </p:spPr>
        <p:txBody>
          <a:bodyPr wrap="square">
            <a:spAutoFit/>
          </a:bodyPr>
          <a:p>
            <a:pPr algn="ctr"/>
            <a:r>
              <a:rPr lang="en-US" altLang="zh-CN" sz="1200">
                <a:solidFill>
                  <a:schemeClr val="tx1"/>
                </a:solidFill>
              </a:rPr>
              <a:t>Figure 10: RTL view of SRAM-based clock divider</a:t>
            </a:r>
            <a:endParaRPr lang="en-US" altLang="zh-CN" sz="1200">
              <a:solidFill>
                <a:schemeClr val="tx1"/>
              </a:solidFill>
            </a:endParaRPr>
          </a:p>
        </p:txBody>
      </p:sp>
      <p:pic>
        <p:nvPicPr>
          <p:cNvPr id="8" name="Picture 7"/>
          <p:cNvPicPr>
            <a:picLocks noChangeAspect="1"/>
          </p:cNvPicPr>
          <p:nvPr/>
        </p:nvPicPr>
        <p:blipFill>
          <a:blip r:embed="rId1"/>
          <a:srcRect l="10034" r="4711" b="19030"/>
          <a:stretch>
            <a:fillRect/>
          </a:stretch>
        </p:blipFill>
        <p:spPr>
          <a:xfrm>
            <a:off x="1541145" y="2999740"/>
            <a:ext cx="6458585" cy="322707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4000" b="1">
                <a:latin typeface="Times New Roman" panose="02020603050405020304" pitchFamily="18" charset="0"/>
                <a:cs typeface="Times New Roman" panose="02020603050405020304" pitchFamily="18" charset="0"/>
                <a:sym typeface="+mn-ea"/>
              </a:rPr>
              <a:t>Physical Design Plan</a:t>
            </a:r>
            <a:r>
              <a:rPr lang="en-US" altLang="en-US" sz="2800" b="1">
                <a:latin typeface="Times New Roman" panose="02020603050405020304" pitchFamily="18" charset="0"/>
                <a:cs typeface="Times New Roman" panose="02020603050405020304" pitchFamily="18" charset="0"/>
                <a:sym typeface="+mn-ea"/>
              </a:rPr>
              <a:t> (Cadence Innovus)</a:t>
            </a:r>
            <a:endParaRPr lang="en-US" altLang="en-US" sz="2800" b="1" dirty="0">
              <a:latin typeface="Times New Roman" panose="02020603050405020304" pitchFamily="18" charset="0"/>
              <a:cs typeface="Times New Roman" panose="02020603050405020304" pitchFamily="18" charset="0"/>
              <a:sym typeface="+mn-ea"/>
            </a:endParaRPr>
          </a:p>
        </p:txBody>
      </p:sp>
      <p:sp>
        <p:nvSpPr>
          <p:cNvPr id="4" name="Slide Number Placeholder 3"/>
          <p:cNvSpPr>
            <a:spLocks noGrp="1"/>
          </p:cNvSpPr>
          <p:nvPr>
            <p:ph type="sldNum" sz="quarter" idx="12"/>
          </p:nvPr>
        </p:nvSpPr>
        <p:spPr/>
        <p:txBody>
          <a:bodyPr/>
          <a:lstStyle/>
          <a:p>
            <a:pPr>
              <a:defRPr/>
            </a:pPr>
            <a:fld id="{D7623231-3EFB-4920-A0E8-7CAAE6FDCCF2}" type="slidenum">
              <a:rPr lang="en-US" altLang="zh-CN" smtClean="0"/>
            </a:fld>
            <a:endParaRPr lang="en-US" altLang="zh-CN"/>
          </a:p>
        </p:txBody>
      </p:sp>
      <p:sp>
        <p:nvSpPr>
          <p:cNvPr id="3" name="Content Placeholder 2"/>
          <p:cNvSpPr/>
          <p:nvPr>
            <p:ph idx="1"/>
          </p:nvPr>
        </p:nvSpPr>
        <p:spPr>
          <a:xfrm>
            <a:off x="645795" y="2018030"/>
            <a:ext cx="4143375" cy="4013200"/>
          </a:xfrm>
        </p:spPr>
        <p:txBody>
          <a:bodyPr/>
          <a:p>
            <a:pPr marL="0" indent="0">
              <a:buNone/>
            </a:pPr>
            <a:endParaRPr lang="en-US" altLang="en-US" sz="1400">
              <a:latin typeface="Times New Roman" panose="02020603050405020304" pitchFamily="18" charset="0"/>
              <a:cs typeface="Times New Roman" panose="02020603050405020304" pitchFamily="18" charset="0"/>
            </a:endParaRPr>
          </a:p>
          <a:p>
            <a:pPr marL="0" indent="0">
              <a:buNone/>
            </a:pPr>
            <a:r>
              <a:rPr lang="en-US" altLang="en-US" sz="1400">
                <a:latin typeface="Times New Roman" panose="02020603050405020304" pitchFamily="18" charset="0"/>
                <a:cs typeface="Times New Roman" panose="02020603050405020304" pitchFamily="18" charset="0"/>
              </a:rPr>
              <a:t>The selected SRAM-based divider is planned for physical implementation in Cadence Innovus.</a:t>
            </a:r>
            <a:endParaRPr lang="en-US" altLang="en-US" sz="1400">
              <a:latin typeface="Times New Roman" panose="02020603050405020304" pitchFamily="18" charset="0"/>
              <a:cs typeface="Times New Roman" panose="02020603050405020304" pitchFamily="18" charset="0"/>
            </a:endParaRPr>
          </a:p>
          <a:p>
            <a:endParaRPr lang="en-US" altLang="en-US" sz="1400">
              <a:latin typeface="Times New Roman" panose="02020603050405020304" pitchFamily="18" charset="0"/>
              <a:cs typeface="Times New Roman" panose="02020603050405020304" pitchFamily="18" charset="0"/>
            </a:endParaRPr>
          </a:p>
          <a:p>
            <a:pPr marL="0" indent="0">
              <a:buNone/>
            </a:pPr>
            <a:r>
              <a:rPr lang="en-US" altLang="en-US" sz="1400" b="1" u="sng">
                <a:latin typeface="Times New Roman" panose="02020603050405020304" pitchFamily="18" charset="0"/>
                <a:cs typeface="Times New Roman" panose="02020603050405020304" pitchFamily="18" charset="0"/>
              </a:rPr>
              <a:t>Backend design flow includes:</a:t>
            </a:r>
            <a:endParaRPr lang="en-US" altLang="en-US" sz="1400" b="1" u="sng">
              <a:latin typeface="Times New Roman" panose="02020603050405020304" pitchFamily="18" charset="0"/>
              <a:cs typeface="Times New Roman" panose="02020603050405020304" pitchFamily="18" charset="0"/>
            </a:endParaRPr>
          </a:p>
          <a:p>
            <a:r>
              <a:rPr lang="en-US" altLang="en-US" sz="1400">
                <a:latin typeface="Times New Roman" panose="02020603050405020304" pitchFamily="18" charset="0"/>
                <a:cs typeface="Times New Roman" panose="02020603050405020304" pitchFamily="18" charset="0"/>
              </a:rPr>
              <a:t>Floorplanning</a:t>
            </a:r>
            <a:endParaRPr lang="en-US" altLang="en-US" sz="1400">
              <a:latin typeface="Times New Roman" panose="02020603050405020304" pitchFamily="18" charset="0"/>
              <a:cs typeface="Times New Roman" panose="02020603050405020304" pitchFamily="18" charset="0"/>
            </a:endParaRPr>
          </a:p>
          <a:p>
            <a:r>
              <a:rPr lang="en-US" altLang="en-US" sz="1400">
                <a:latin typeface="Times New Roman" panose="02020603050405020304" pitchFamily="18" charset="0"/>
                <a:cs typeface="Times New Roman" panose="02020603050405020304" pitchFamily="18" charset="0"/>
              </a:rPr>
              <a:t>Power planning (power rings and stripes)</a:t>
            </a:r>
            <a:endParaRPr lang="en-US" altLang="en-US" sz="1400">
              <a:latin typeface="Times New Roman" panose="02020603050405020304" pitchFamily="18" charset="0"/>
              <a:cs typeface="Times New Roman" panose="02020603050405020304" pitchFamily="18" charset="0"/>
            </a:endParaRPr>
          </a:p>
          <a:p>
            <a:r>
              <a:rPr lang="en-US" altLang="en-US" sz="1400">
                <a:latin typeface="Times New Roman" panose="02020603050405020304" pitchFamily="18" charset="0"/>
                <a:cs typeface="Times New Roman" panose="02020603050405020304" pitchFamily="18" charset="0"/>
              </a:rPr>
              <a:t>Placement of standard cells</a:t>
            </a:r>
            <a:endParaRPr lang="en-US" altLang="en-US" sz="1400">
              <a:latin typeface="Times New Roman" panose="02020603050405020304" pitchFamily="18" charset="0"/>
              <a:cs typeface="Times New Roman" panose="02020603050405020304" pitchFamily="18" charset="0"/>
            </a:endParaRPr>
          </a:p>
          <a:p>
            <a:r>
              <a:rPr lang="en-US" altLang="en-US" sz="1400">
                <a:latin typeface="Times New Roman" panose="02020603050405020304" pitchFamily="18" charset="0"/>
                <a:cs typeface="Times New Roman" panose="02020603050405020304" pitchFamily="18" charset="0"/>
              </a:rPr>
              <a:t>Special routing and NanoRoute for detailed connections</a:t>
            </a:r>
            <a:endParaRPr lang="en-US" altLang="en-US" sz="1400">
              <a:latin typeface="Times New Roman" panose="02020603050405020304" pitchFamily="18" charset="0"/>
              <a:cs typeface="Times New Roman" panose="02020603050405020304" pitchFamily="18" charset="0"/>
            </a:endParaRPr>
          </a:p>
          <a:p>
            <a:r>
              <a:rPr lang="en-US" altLang="en-US" sz="1400">
                <a:latin typeface="Times New Roman" panose="02020603050405020304" pitchFamily="18" charset="0"/>
                <a:cs typeface="Times New Roman" panose="02020603050405020304" pitchFamily="18" charset="0"/>
              </a:rPr>
              <a:t>Power analysis to ensure low-power operation</a:t>
            </a:r>
            <a:endParaRPr lang="en-US" altLang="en-US" sz="1400">
              <a:latin typeface="Times New Roman" panose="02020603050405020304" pitchFamily="18" charset="0"/>
              <a:cs typeface="Times New Roman" panose="02020603050405020304" pitchFamily="18" charset="0"/>
            </a:endParaRPr>
          </a:p>
          <a:p>
            <a:r>
              <a:rPr lang="en-US" altLang="en-US" sz="1400">
                <a:latin typeface="Times New Roman" panose="02020603050405020304" pitchFamily="18" charset="0"/>
                <a:cs typeface="Times New Roman" panose="02020603050405020304" pitchFamily="18" charset="0"/>
              </a:rPr>
              <a:t>Design setup prepared using synthesized netlist and constraint files.</a:t>
            </a:r>
            <a:endParaRPr lang="en-US" altLang="en-US" sz="1400">
              <a:latin typeface="Times New Roman" panose="02020603050405020304" pitchFamily="18" charset="0"/>
              <a:cs typeface="Times New Roman" panose="02020603050405020304" pitchFamily="18" charset="0"/>
            </a:endParaRPr>
          </a:p>
          <a:p>
            <a:r>
              <a:rPr lang="en-US" altLang="en-US" sz="1400">
                <a:latin typeface="Times New Roman" panose="02020603050405020304" pitchFamily="18" charset="0"/>
                <a:cs typeface="Times New Roman" panose="02020603050405020304" pitchFamily="18" charset="0"/>
              </a:rPr>
              <a:t>Post-route static timing analysis (STA) is identified as the next step.</a:t>
            </a:r>
            <a:endParaRPr lang="en-US" altLang="en-US" sz="1400">
              <a:latin typeface="Times New Roman" panose="02020603050405020304" pitchFamily="18" charset="0"/>
              <a:cs typeface="Times New Roman" panose="02020603050405020304" pitchFamily="18" charset="0"/>
            </a:endParaRPr>
          </a:p>
          <a:p>
            <a:endParaRPr lang="en-US" altLang="en-US" sz="1400">
              <a:latin typeface="Times New Roman" panose="02020603050405020304" pitchFamily="18" charset="0"/>
              <a:cs typeface="Times New Roman" panose="02020603050405020304" pitchFamily="18" charset="0"/>
            </a:endParaRPr>
          </a:p>
          <a:p>
            <a:endParaRPr lang="en-US" altLang="en-US" sz="1400">
              <a:latin typeface="Times New Roman" panose="02020603050405020304" pitchFamily="18" charset="0"/>
              <a:cs typeface="Times New Roman" panose="02020603050405020304" pitchFamily="18" charset="0"/>
            </a:endParaRPr>
          </a:p>
        </p:txBody>
      </p:sp>
      <p:sp>
        <p:nvSpPr>
          <p:cNvPr id="7" name="Text Box 6"/>
          <p:cNvSpPr txBox="1"/>
          <p:nvPr/>
        </p:nvSpPr>
        <p:spPr>
          <a:xfrm>
            <a:off x="4932045" y="5499100"/>
            <a:ext cx="3875405" cy="521970"/>
          </a:xfrm>
          <a:prstGeom prst="rect">
            <a:avLst/>
          </a:prstGeom>
          <a:noFill/>
        </p:spPr>
        <p:txBody>
          <a:bodyPr wrap="square" rtlCol="0" anchor="t">
            <a:spAutoFit/>
          </a:bodyPr>
          <a:p>
            <a:pPr algn="ctr"/>
            <a:r>
              <a:rPr lang="en-US" altLang="zh-CN" sz="1400">
                <a:solidFill>
                  <a:schemeClr val="tx1"/>
                </a:solidFill>
                <a:latin typeface="Times New Roman" panose="02020603050405020304" pitchFamily="18" charset="0"/>
                <a:cs typeface="Times New Roman" panose="02020603050405020304" pitchFamily="18" charset="0"/>
                <a:sym typeface="+mn-ea"/>
              </a:rPr>
              <a:t>Figure 11: Screenshot of physical design setup from Innovus.</a:t>
            </a:r>
            <a:endParaRPr lang="en-US" altLang="zh-CN" sz="1400">
              <a:solidFill>
                <a:schemeClr val="tx1"/>
              </a:solidFill>
              <a:latin typeface="Times New Roman" panose="02020603050405020304" pitchFamily="18" charset="0"/>
              <a:cs typeface="Times New Roman" panose="02020603050405020304" pitchFamily="18" charset="0"/>
              <a:sym typeface="+mn-ea"/>
            </a:endParaRPr>
          </a:p>
        </p:txBody>
      </p:sp>
      <p:pic>
        <p:nvPicPr>
          <p:cNvPr id="9" name="Picture 8" descr="Screenshot 2025-05-15 151025"/>
          <p:cNvPicPr>
            <a:picLocks noChangeAspect="1"/>
          </p:cNvPicPr>
          <p:nvPr/>
        </p:nvPicPr>
        <p:blipFill>
          <a:blip r:embed="rId1"/>
          <a:stretch>
            <a:fillRect/>
          </a:stretch>
        </p:blipFill>
        <p:spPr>
          <a:xfrm>
            <a:off x="4827270" y="2413000"/>
            <a:ext cx="3888105" cy="30861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4000" b="1">
                <a:latin typeface="Times New Roman" panose="02020603050405020304" pitchFamily="18" charset="0"/>
                <a:cs typeface="Times New Roman" panose="02020603050405020304" pitchFamily="18" charset="0"/>
              </a:rPr>
              <a:t>Clock Tree Synthesis</a:t>
            </a:r>
            <a:endParaRPr lang="en-US" sz="4000" b="1">
              <a:latin typeface="Times New Roman" panose="02020603050405020304" pitchFamily="18" charset="0"/>
              <a:cs typeface="Times New Roman" panose="02020603050405020304" pitchFamily="18" charset="0"/>
            </a:endParaRPr>
          </a:p>
        </p:txBody>
      </p:sp>
      <p:pic>
        <p:nvPicPr>
          <p:cNvPr id="5" name="Content Placeholder 4"/>
          <p:cNvPicPr>
            <a:picLocks noChangeAspect="1"/>
          </p:cNvPicPr>
          <p:nvPr>
            <p:ph idx="1"/>
          </p:nvPr>
        </p:nvPicPr>
        <p:blipFill>
          <a:blip r:embed="rId1"/>
          <a:stretch>
            <a:fillRect/>
          </a:stretch>
        </p:blipFill>
        <p:spPr>
          <a:xfrm>
            <a:off x="2484120" y="1917065"/>
            <a:ext cx="3662680" cy="2087880"/>
          </a:xfrm>
          <a:prstGeom prst="rect">
            <a:avLst/>
          </a:prstGeom>
        </p:spPr>
      </p:pic>
      <p:sp>
        <p:nvSpPr>
          <p:cNvPr id="4" name="Slide Number Placeholder 3"/>
          <p:cNvSpPr>
            <a:spLocks noGrp="1"/>
          </p:cNvSpPr>
          <p:nvPr>
            <p:ph type="sldNum" sz="quarter" idx="12"/>
          </p:nvPr>
        </p:nvSpPr>
        <p:spPr/>
        <p:txBody>
          <a:bodyPr/>
          <a:p>
            <a:pPr>
              <a:defRPr/>
            </a:pPr>
            <a:fld id="{D7623231-3EFB-4920-A0E8-7CAAE6FDCCF2}" type="slidenum">
              <a:rPr lang="en-US" altLang="zh-CN"/>
            </a:fld>
            <a:endParaRPr lang="en-US" altLang="zh-CN"/>
          </a:p>
        </p:txBody>
      </p:sp>
      <p:sp>
        <p:nvSpPr>
          <p:cNvPr id="6" name="Text Box 5"/>
          <p:cNvSpPr txBox="1"/>
          <p:nvPr/>
        </p:nvSpPr>
        <p:spPr>
          <a:xfrm>
            <a:off x="521970" y="4509135"/>
            <a:ext cx="8123555" cy="1841500"/>
          </a:xfrm>
          <a:prstGeom prst="rect">
            <a:avLst/>
          </a:prstGeom>
        </p:spPr>
        <p:txBody>
          <a:bodyPr wrap="square">
            <a:noAutofit/>
          </a:bodyPr>
          <a:p>
            <a:pPr marL="228600" indent="-228600" algn="just">
              <a:buFont typeface="Arial" panose="020B0604020202020204" pitchFamily="34" charset="0"/>
              <a:buChar char="•"/>
            </a:pPr>
            <a:r>
              <a:rPr lang="en-US" altLang="zh-CN" sz="1200">
                <a:latin typeface="Times New Roman" panose="02020603050405020304" pitchFamily="18" charset="0"/>
                <a:cs typeface="Times New Roman" panose="02020603050405020304" pitchFamily="18" charset="0"/>
              </a:rPr>
              <a:t>We used Cadence Innovus to perform CTS for the SRAM-based clock chain divider. The commands shown were executed in the terminal to define buffer cells, create the tree specification and optimize the design using the ccopt_design command.</a:t>
            </a:r>
            <a:endParaRPr lang="en-US" altLang="zh-CN" sz="1200">
              <a:latin typeface="Times New Roman" panose="02020603050405020304" pitchFamily="18" charset="0"/>
              <a:cs typeface="Times New Roman" panose="02020603050405020304" pitchFamily="18" charset="0"/>
            </a:endParaRPr>
          </a:p>
          <a:p>
            <a:pPr marL="228600" indent="-228600" algn="just">
              <a:buFont typeface="Arial" panose="020B0604020202020204" pitchFamily="34" charset="0"/>
              <a:buChar char="•"/>
            </a:pPr>
            <a:endParaRPr lang="en-US" altLang="zh-CN" sz="1200">
              <a:latin typeface="Times New Roman" panose="02020603050405020304" pitchFamily="18" charset="0"/>
              <a:cs typeface="Times New Roman" panose="02020603050405020304" pitchFamily="18" charset="0"/>
            </a:endParaRPr>
          </a:p>
          <a:p>
            <a:pPr marL="228600" indent="-228600" algn="just">
              <a:buFont typeface="Arial" panose="020B0604020202020204" pitchFamily="34" charset="0"/>
              <a:buChar char="•"/>
            </a:pPr>
            <a:r>
              <a:rPr lang="en-US" altLang="zh-CN" sz="1200">
                <a:latin typeface="Times New Roman" panose="02020603050405020304" pitchFamily="18" charset="0"/>
                <a:cs typeface="Times New Roman" panose="02020603050405020304" pitchFamily="18" charset="0"/>
              </a:rPr>
              <a:t>However, the Clock Tree Debugger showed a minimal structure, suggesting that either the buffers were not inserted, or CTS was not fully executed. This will be addressed in the post-CTS optimization stage as part of future work.</a:t>
            </a:r>
            <a:endParaRPr lang="en-US" altLang="zh-CN" sz="1200">
              <a:latin typeface="Times New Roman" panose="02020603050405020304" pitchFamily="18" charset="0"/>
              <a:cs typeface="Times New Roman" panose="02020603050405020304" pitchFamily="18" charset="0"/>
            </a:endParaRPr>
          </a:p>
          <a:p>
            <a:pPr marL="228600" indent="-228600" algn="just">
              <a:buFont typeface="Arial" panose="020B0604020202020204" pitchFamily="34" charset="0"/>
              <a:buChar char="•"/>
            </a:pPr>
            <a:endParaRPr lang="en-US" altLang="zh-CN" sz="1200">
              <a:latin typeface="Times New Roman" panose="02020603050405020304" pitchFamily="18" charset="0"/>
              <a:cs typeface="Times New Roman" panose="02020603050405020304" pitchFamily="18" charset="0"/>
            </a:endParaRPr>
          </a:p>
          <a:p>
            <a:pPr marL="228600" indent="-228600" algn="just">
              <a:buFont typeface="Arial" panose="020B0604020202020204" pitchFamily="34" charset="0"/>
              <a:buChar char="•"/>
            </a:pPr>
            <a:r>
              <a:rPr lang="en-US" altLang="en-US" sz="1200">
                <a:latin typeface="Times New Roman" panose="02020603050405020304" pitchFamily="18" charset="0"/>
                <a:cs typeface="Times New Roman" panose="02020603050405020304" pitchFamily="18" charset="0"/>
              </a:rPr>
              <a:t>The Clock Tree Debugger in Cadence Innovus shows direct routing from a single clock source to four sinks without intermediate buffers. This flat structure results from the small design size and lack of compatible buffer cells. Despite no buffer insertion, minimal skew and valid timing are maintained.</a:t>
            </a:r>
            <a:endParaRPr lang="en-US" altLang="en-US" sz="1200">
              <a:latin typeface="Times New Roman" panose="02020603050405020304" pitchFamily="18" charset="0"/>
              <a:cs typeface="Times New Roman" panose="02020603050405020304" pitchFamily="18" charset="0"/>
            </a:endParaRPr>
          </a:p>
        </p:txBody>
      </p:sp>
      <p:sp>
        <p:nvSpPr>
          <p:cNvPr id="7" name="Text Box 6"/>
          <p:cNvSpPr txBox="1"/>
          <p:nvPr/>
        </p:nvSpPr>
        <p:spPr>
          <a:xfrm>
            <a:off x="2628265" y="4018280"/>
            <a:ext cx="3340735" cy="306705"/>
          </a:xfrm>
          <a:prstGeom prst="rect">
            <a:avLst/>
          </a:prstGeom>
          <a:noFill/>
        </p:spPr>
        <p:txBody>
          <a:bodyPr wrap="square" rtlCol="0">
            <a:spAutoFit/>
          </a:bodyPr>
          <a:p>
            <a:pPr algn="ctr"/>
            <a:r>
              <a:rPr lang="en-US" sz="1400">
                <a:latin typeface="Times New Roman" panose="02020603050405020304" pitchFamily="18" charset="0"/>
                <a:cs typeface="Times New Roman" panose="02020603050405020304" pitchFamily="18" charset="0"/>
              </a:rPr>
              <a:t>Figure 12: Clock tree synthesis </a:t>
            </a:r>
            <a:endParaRPr lang="en-US" sz="1400">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b="1" dirty="0">
                <a:latin typeface="Times New Roman" panose="02020603050405020304" pitchFamily="18" charset="0"/>
                <a:cs typeface="Times New Roman" panose="02020603050405020304" pitchFamily="18" charset="0"/>
                <a:sym typeface="+mn-ea"/>
              </a:rPr>
              <a:t>Design Challenges</a:t>
            </a:r>
            <a:endParaRPr lang="en-US" altLang="en-US" b="1">
              <a:latin typeface="Times New Roman" panose="02020603050405020304" pitchFamily="18" charset="0"/>
              <a:cs typeface="Times New Roman" panose="02020603050405020304" pitchFamily="18" charset="0"/>
              <a:sym typeface="+mn-ea"/>
            </a:endParaRPr>
          </a:p>
        </p:txBody>
      </p:sp>
      <p:sp>
        <p:nvSpPr>
          <p:cNvPr id="13317" name="Rectangle 3"/>
          <p:cNvSpPr>
            <a:spLocks noGrp="1" noChangeArrowheads="1"/>
          </p:cNvSpPr>
          <p:nvPr>
            <p:ph type="body" idx="1"/>
          </p:nvPr>
        </p:nvSpPr>
        <p:spPr>
          <a:xfrm>
            <a:off x="828040" y="2181860"/>
            <a:ext cx="8131175" cy="4062095"/>
          </a:xfrm>
        </p:spPr>
        <p:txBody>
          <a:bodyPr/>
          <a:lstStyle/>
          <a:p>
            <a:pPr marL="0" indent="0">
              <a:buNone/>
            </a:pPr>
            <a:endParaRPr lang="en-US" altLang="en-US" sz="1800" dirty="0">
              <a:latin typeface="Times New Roman" panose="02020603050405020304" pitchFamily="18" charset="0"/>
              <a:cs typeface="Times New Roman" panose="02020603050405020304" pitchFamily="18" charset="0"/>
            </a:endParaRPr>
          </a:p>
          <a:p>
            <a:r>
              <a:rPr lang="en-US" altLang="en-US" sz="1800" dirty="0">
                <a:latin typeface="Times New Roman" panose="02020603050405020304" pitchFamily="18" charset="0"/>
                <a:cs typeface="Times New Roman" panose="02020603050405020304" pitchFamily="18" charset="0"/>
              </a:rPr>
              <a:t>Designing symbolic 8T SRAM logic to mimic sequential behavior.</a:t>
            </a:r>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r>
              <a:rPr lang="en-US" altLang="en-US" sz="1800" dirty="0">
                <a:latin typeface="Times New Roman" panose="02020603050405020304" pitchFamily="18" charset="0"/>
                <a:cs typeface="Times New Roman" panose="02020603050405020304" pitchFamily="18" charset="0"/>
              </a:rPr>
              <a:t>Implementing clean clock and power gating logic across all architectures.</a:t>
            </a:r>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r>
              <a:rPr lang="en-US" altLang="en-US" sz="1800" dirty="0">
                <a:latin typeface="Times New Roman" panose="02020603050405020304" pitchFamily="18" charset="0"/>
                <a:cs typeface="Times New Roman" panose="02020603050405020304" pitchFamily="18" charset="0"/>
              </a:rPr>
              <a:t>Managing waveform analysis and synthesis comparison accurately.</a:t>
            </a:r>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r>
              <a:rPr lang="en-US" altLang="en-US" sz="1800" dirty="0">
                <a:latin typeface="Times New Roman" panose="02020603050405020304" pitchFamily="18" charset="0"/>
                <a:cs typeface="Times New Roman" panose="02020603050405020304" pitchFamily="18" charset="0"/>
              </a:rPr>
              <a:t>Preparing clean netlists and constraints for physical design tools.</a:t>
            </a:r>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b="1" dirty="0">
                <a:latin typeface="Times New Roman" panose="02020603050405020304" pitchFamily="18" charset="0"/>
                <a:cs typeface="Times New Roman" panose="02020603050405020304" pitchFamily="18" charset="0"/>
              </a:rPr>
              <a:t>Introduction</a:t>
            </a:r>
            <a:endParaRPr lang="en-US" altLang="en-US" b="1" dirty="0">
              <a:latin typeface="Times New Roman" panose="02020603050405020304" pitchFamily="18" charset="0"/>
              <a:cs typeface="Times New Roman" panose="02020603050405020304" pitchFamily="18" charset="0"/>
            </a:endParaRPr>
          </a:p>
        </p:txBody>
      </p:sp>
      <p:sp>
        <p:nvSpPr>
          <p:cNvPr id="13317" name="Rectangle 3"/>
          <p:cNvSpPr>
            <a:spLocks noGrp="1" noChangeArrowheads="1"/>
          </p:cNvSpPr>
          <p:nvPr>
            <p:ph type="body" idx="1"/>
          </p:nvPr>
        </p:nvSpPr>
        <p:spPr>
          <a:xfrm>
            <a:off x="611505" y="2204720"/>
            <a:ext cx="8013700" cy="4458970"/>
          </a:xfrm>
        </p:spPr>
        <p:txBody>
          <a:bodyPr/>
          <a:lstStyle/>
          <a:p>
            <a:pPr marL="0" indent="0" algn="just" eaLnBrk="1" hangingPunct="1">
              <a:buNone/>
            </a:pPr>
            <a:r>
              <a:rPr lang="en-US" altLang="en-US" sz="1600" b="1" u="sng" dirty="0">
                <a:latin typeface="Times New Roman" panose="02020603050405020304" pitchFamily="18" charset="0"/>
                <a:cs typeface="Times New Roman" panose="02020603050405020304" pitchFamily="18" charset="0"/>
              </a:rPr>
              <a:t>Objective of the Project</a:t>
            </a:r>
            <a:endParaRPr lang="en-US" altLang="en-US" sz="1600" dirty="0">
              <a:latin typeface="Times New Roman" panose="02020603050405020304" pitchFamily="18" charset="0"/>
              <a:cs typeface="Times New Roman" panose="02020603050405020304" pitchFamily="18" charset="0"/>
            </a:endParaRPr>
          </a:p>
          <a:p>
            <a:pPr algn="just" eaLnBrk="1" hangingPunct="1"/>
            <a:r>
              <a:rPr lang="en-US" altLang="en-US" sz="1400" dirty="0">
                <a:latin typeface="Times New Roman" panose="02020603050405020304" pitchFamily="18" charset="0"/>
                <a:cs typeface="Times New Roman" panose="02020603050405020304" pitchFamily="18" charset="0"/>
              </a:rPr>
              <a:t>Design and implement three clock divider architectures:</a:t>
            </a:r>
            <a:endParaRPr lang="en-US" altLang="en-US" sz="1400" dirty="0">
              <a:latin typeface="Times New Roman" panose="02020603050405020304" pitchFamily="18" charset="0"/>
              <a:cs typeface="Times New Roman" panose="02020603050405020304" pitchFamily="18" charset="0"/>
            </a:endParaRPr>
          </a:p>
          <a:p>
            <a:pPr lvl="2" algn="just" eaLnBrk="1" hangingPunct="1"/>
            <a:r>
              <a:rPr lang="en-US" altLang="en-US" sz="1400" dirty="0">
                <a:latin typeface="Times New Roman" panose="02020603050405020304" pitchFamily="18" charset="0"/>
                <a:cs typeface="Times New Roman" panose="02020603050405020304" pitchFamily="18" charset="0"/>
              </a:rPr>
              <a:t>DFF-based</a:t>
            </a:r>
            <a:endParaRPr lang="en-US" altLang="en-US" sz="1400" dirty="0">
              <a:latin typeface="Times New Roman" panose="02020603050405020304" pitchFamily="18" charset="0"/>
              <a:cs typeface="Times New Roman" panose="02020603050405020304" pitchFamily="18" charset="0"/>
            </a:endParaRPr>
          </a:p>
          <a:p>
            <a:pPr lvl="2" algn="just" eaLnBrk="1" hangingPunct="1"/>
            <a:r>
              <a:rPr lang="en-US" altLang="en-US" sz="1400" dirty="0">
                <a:latin typeface="Times New Roman" panose="02020603050405020304" pitchFamily="18" charset="0"/>
                <a:cs typeface="Times New Roman" panose="02020603050405020304" pitchFamily="18" charset="0"/>
              </a:rPr>
              <a:t>Gated LFSR-based</a:t>
            </a:r>
            <a:endParaRPr lang="en-US" altLang="en-US" sz="1400" dirty="0">
              <a:latin typeface="Times New Roman" panose="02020603050405020304" pitchFamily="18" charset="0"/>
              <a:cs typeface="Times New Roman" panose="02020603050405020304" pitchFamily="18" charset="0"/>
            </a:endParaRPr>
          </a:p>
          <a:p>
            <a:pPr lvl="2" algn="just" eaLnBrk="1" hangingPunct="1"/>
            <a:r>
              <a:rPr lang="en-US" altLang="en-US" sz="1400" dirty="0">
                <a:latin typeface="Times New Roman" panose="02020603050405020304" pitchFamily="18" charset="0"/>
                <a:cs typeface="Times New Roman" panose="02020603050405020304" pitchFamily="18" charset="0"/>
              </a:rPr>
              <a:t>8T SRAM-based</a:t>
            </a:r>
            <a:endParaRPr lang="en-US" altLang="en-US" sz="1400" dirty="0">
              <a:latin typeface="Times New Roman" panose="02020603050405020304" pitchFamily="18" charset="0"/>
              <a:cs typeface="Times New Roman" panose="02020603050405020304" pitchFamily="18" charset="0"/>
            </a:endParaRPr>
          </a:p>
          <a:p>
            <a:pPr algn="just" eaLnBrk="1" hangingPunct="1"/>
            <a:r>
              <a:rPr lang="en-US" altLang="en-US" sz="1400" dirty="0">
                <a:latin typeface="Times New Roman" panose="02020603050405020304" pitchFamily="18" charset="0"/>
                <a:cs typeface="Times New Roman" panose="02020603050405020304" pitchFamily="18" charset="0"/>
              </a:rPr>
              <a:t>Integrated clock gating, power gating and test mode into each design.</a:t>
            </a:r>
            <a:endParaRPr lang="en-US" altLang="en-US" sz="1400" dirty="0">
              <a:latin typeface="Times New Roman" panose="02020603050405020304" pitchFamily="18" charset="0"/>
              <a:cs typeface="Times New Roman" panose="02020603050405020304" pitchFamily="18" charset="0"/>
            </a:endParaRPr>
          </a:p>
          <a:p>
            <a:pPr algn="just" eaLnBrk="1" hangingPunct="1"/>
            <a:r>
              <a:rPr lang="en-US" altLang="en-US" sz="1400" dirty="0">
                <a:latin typeface="Times New Roman" panose="02020603050405020304" pitchFamily="18" charset="0"/>
                <a:cs typeface="Times New Roman" panose="02020603050405020304" pitchFamily="18" charset="0"/>
              </a:rPr>
              <a:t>Verified functionality via simulation in ModelSim.</a:t>
            </a:r>
            <a:endParaRPr lang="en-US" altLang="en-US" sz="1400" dirty="0">
              <a:latin typeface="Times New Roman" panose="02020603050405020304" pitchFamily="18" charset="0"/>
              <a:cs typeface="Times New Roman" panose="02020603050405020304" pitchFamily="18" charset="0"/>
            </a:endParaRPr>
          </a:p>
          <a:p>
            <a:pPr algn="just" eaLnBrk="1" hangingPunct="1"/>
            <a:r>
              <a:rPr lang="en-US" altLang="en-US" sz="1400" dirty="0">
                <a:latin typeface="Times New Roman" panose="02020603050405020304" pitchFamily="18" charset="0"/>
                <a:cs typeface="Times New Roman" panose="02020603050405020304" pitchFamily="18" charset="0"/>
              </a:rPr>
              <a:t>Performed synthesis and compare area, power, and timing using Synopsys Design Compiler.</a:t>
            </a:r>
            <a:endParaRPr lang="en-US" altLang="en-US" sz="1400" dirty="0">
              <a:latin typeface="Times New Roman" panose="02020603050405020304" pitchFamily="18" charset="0"/>
              <a:cs typeface="Times New Roman" panose="02020603050405020304" pitchFamily="18" charset="0"/>
            </a:endParaRPr>
          </a:p>
          <a:p>
            <a:pPr algn="just" eaLnBrk="1" hangingPunct="1"/>
            <a:r>
              <a:rPr lang="en-US" altLang="en-US" sz="1400" dirty="0">
                <a:latin typeface="Times New Roman" panose="02020603050405020304" pitchFamily="18" charset="0"/>
                <a:cs typeface="Times New Roman" panose="02020603050405020304" pitchFamily="18" charset="0"/>
              </a:rPr>
              <a:t>Identified the most efficient design for physical implementation using Cadence Innovus.</a:t>
            </a:r>
            <a:endParaRPr lang="en-US" altLang="en-US" sz="1400" dirty="0">
              <a:latin typeface="Times New Roman" panose="02020603050405020304" pitchFamily="18" charset="0"/>
              <a:cs typeface="Times New Roman" panose="02020603050405020304" pitchFamily="18" charset="0"/>
            </a:endParaRPr>
          </a:p>
          <a:p>
            <a:pPr algn="just" eaLnBrk="1" hangingPunct="1"/>
            <a:endParaRPr lang="en-US" altLang="en-US" sz="1400" dirty="0">
              <a:latin typeface="Times New Roman" panose="02020603050405020304" pitchFamily="18" charset="0"/>
              <a:cs typeface="Times New Roman" panose="02020603050405020304" pitchFamily="18" charset="0"/>
            </a:endParaRPr>
          </a:p>
          <a:p>
            <a:pPr marL="0" indent="0" algn="just" eaLnBrk="1" hangingPunct="1">
              <a:buNone/>
            </a:pPr>
            <a:r>
              <a:rPr lang="en-US" altLang="en-US" sz="1600" b="1" u="sng" dirty="0">
                <a:latin typeface="Times New Roman" panose="02020603050405020304" pitchFamily="18" charset="0"/>
                <a:cs typeface="Times New Roman" panose="02020603050405020304" pitchFamily="18" charset="0"/>
              </a:rPr>
              <a:t>Motivation</a:t>
            </a:r>
            <a:endParaRPr lang="en-US" altLang="en-US" sz="1600" dirty="0">
              <a:latin typeface="Times New Roman" panose="02020603050405020304" pitchFamily="18" charset="0"/>
              <a:cs typeface="Times New Roman" panose="02020603050405020304" pitchFamily="18" charset="0"/>
            </a:endParaRPr>
          </a:p>
          <a:p>
            <a:pPr algn="just" eaLnBrk="1" hangingPunct="1"/>
            <a:r>
              <a:rPr lang="en-US" altLang="en-US" sz="1400" dirty="0">
                <a:latin typeface="Times New Roman" panose="02020603050405020304" pitchFamily="18" charset="0"/>
                <a:cs typeface="Times New Roman" panose="02020603050405020304" pitchFamily="18" charset="0"/>
              </a:rPr>
              <a:t>Clock dividers are essential for generating slower clock signals in processors like RISC-V.</a:t>
            </a:r>
            <a:endParaRPr lang="en-US" altLang="en-US" sz="1400" dirty="0">
              <a:latin typeface="Times New Roman" panose="02020603050405020304" pitchFamily="18" charset="0"/>
              <a:cs typeface="Times New Roman" panose="02020603050405020304" pitchFamily="18" charset="0"/>
            </a:endParaRPr>
          </a:p>
          <a:p>
            <a:pPr algn="just" eaLnBrk="1" hangingPunct="1"/>
            <a:r>
              <a:rPr lang="en-US" altLang="en-US" sz="1400" dirty="0">
                <a:latin typeface="Times New Roman" panose="02020603050405020304" pitchFamily="18" charset="0"/>
                <a:cs typeface="Times New Roman" panose="02020603050405020304" pitchFamily="18" charset="0"/>
              </a:rPr>
              <a:t>Traditional D flip-flop (DFF) based dividers cause high switching activity and increased dynamic power.</a:t>
            </a:r>
            <a:endParaRPr lang="en-US" altLang="en-US" sz="1400" dirty="0">
              <a:latin typeface="Times New Roman" panose="02020603050405020304" pitchFamily="18" charset="0"/>
              <a:cs typeface="Times New Roman" panose="02020603050405020304" pitchFamily="18" charset="0"/>
            </a:endParaRPr>
          </a:p>
          <a:p>
            <a:pPr algn="just" eaLnBrk="1" hangingPunct="1"/>
            <a:r>
              <a:rPr lang="en-US" altLang="en-US" sz="1400" dirty="0">
                <a:latin typeface="Times New Roman" panose="02020603050405020304" pitchFamily="18" charset="0"/>
                <a:cs typeface="Times New Roman" panose="02020603050405020304" pitchFamily="18" charset="0"/>
              </a:rPr>
              <a:t>There is a need for low-power, efficient clock chain dividers using gating techniques and alternative logic structures.</a:t>
            </a:r>
            <a:endParaRPr lang="en-US" altLang="en-US" sz="1400" dirty="0">
              <a:latin typeface="Times New Roman" panose="02020603050405020304" pitchFamily="18" charset="0"/>
              <a:cs typeface="Times New Roman" panose="02020603050405020304" pitchFamily="18" charset="0"/>
            </a:endParaRPr>
          </a:p>
          <a:p>
            <a:pPr algn="just" eaLnBrk="1" hangingPunct="1"/>
            <a:endParaRPr lang="en-US" altLang="en-US" sz="1600" dirty="0">
              <a:latin typeface="Times New Roman" panose="02020603050405020304" pitchFamily="18" charset="0"/>
              <a:cs typeface="Times New Roman" panose="02020603050405020304" pitchFamily="18" charset="0"/>
            </a:endParaRPr>
          </a:p>
          <a:p>
            <a:pPr algn="just" eaLnBrk="1" hangingPunct="1"/>
            <a:endParaRPr lang="en-US" alt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b="1" dirty="0">
                <a:latin typeface="Times New Roman" panose="02020603050405020304" pitchFamily="18" charset="0"/>
                <a:cs typeface="Times New Roman" panose="02020603050405020304" pitchFamily="18" charset="0"/>
                <a:sym typeface="+mn-ea"/>
              </a:rPr>
              <a:t>Future Work</a:t>
            </a:r>
            <a:endParaRPr lang="en-US" altLang="en-US" b="1">
              <a:latin typeface="Times New Roman" panose="02020603050405020304" pitchFamily="18" charset="0"/>
              <a:cs typeface="Times New Roman" panose="02020603050405020304" pitchFamily="18" charset="0"/>
              <a:sym typeface="+mn-ea"/>
            </a:endParaRPr>
          </a:p>
        </p:txBody>
      </p:sp>
      <p:sp>
        <p:nvSpPr>
          <p:cNvPr id="13317" name="Rectangle 3"/>
          <p:cNvSpPr>
            <a:spLocks noGrp="1" noChangeArrowheads="1"/>
          </p:cNvSpPr>
          <p:nvPr>
            <p:ph type="body" idx="1"/>
          </p:nvPr>
        </p:nvSpPr>
        <p:spPr>
          <a:xfrm>
            <a:off x="828040" y="2181860"/>
            <a:ext cx="8131175" cy="4062095"/>
          </a:xfrm>
        </p:spPr>
        <p:txBody>
          <a:bodyPr/>
          <a:lstStyle/>
          <a:p>
            <a:pPr marL="0" indent="0">
              <a:buNone/>
            </a:pPr>
            <a:endParaRPr lang="en-US" altLang="en-US" sz="1800" dirty="0">
              <a:latin typeface="Times New Roman" panose="02020603050405020304" pitchFamily="18" charset="0"/>
              <a:cs typeface="Times New Roman" panose="02020603050405020304" pitchFamily="18" charset="0"/>
            </a:endParaRPr>
          </a:p>
          <a:p>
            <a:r>
              <a:rPr lang="en-US" altLang="en-US" sz="1800" dirty="0">
                <a:latin typeface="Times New Roman" panose="02020603050405020304" pitchFamily="18" charset="0"/>
                <a:cs typeface="Times New Roman" panose="02020603050405020304" pitchFamily="18" charset="0"/>
              </a:rPr>
              <a:t>Complete post-route static timing analysis in Innovus.</a:t>
            </a:r>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r>
              <a:rPr lang="en-US" altLang="en-US" sz="1800" dirty="0">
                <a:latin typeface="Times New Roman" panose="02020603050405020304" pitchFamily="18" charset="0"/>
                <a:cs typeface="Times New Roman" panose="02020603050405020304" pitchFamily="18" charset="0"/>
              </a:rPr>
              <a:t>Perform power integrity and signal integrity checks.</a:t>
            </a:r>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r>
              <a:rPr lang="en-US" altLang="en-US" sz="1800" dirty="0">
                <a:latin typeface="Times New Roman" panose="02020603050405020304" pitchFamily="18" charset="0"/>
                <a:cs typeface="Times New Roman" panose="02020603050405020304" pitchFamily="18" charset="0"/>
              </a:rPr>
              <a:t>Explore scaling of SRAM-based divider to 16-bit or 32-bit chains.</a:t>
            </a:r>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r>
              <a:rPr lang="en-US" altLang="en-US" sz="1800" dirty="0">
                <a:latin typeface="Times New Roman" panose="02020603050405020304" pitchFamily="18" charset="0"/>
                <a:cs typeface="Times New Roman" panose="02020603050405020304" pitchFamily="18" charset="0"/>
              </a:rPr>
              <a:t>Integrate the divider into a RISC-V subsystem as a functional module.</a:t>
            </a:r>
            <a:endParaRPr lang="en-US" alt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b="1">
                <a:latin typeface="Times New Roman" panose="02020603050405020304" pitchFamily="18" charset="0"/>
                <a:cs typeface="Times New Roman" panose="02020603050405020304" pitchFamily="18" charset="0"/>
                <a:sym typeface="+mn-ea"/>
              </a:rPr>
              <a:t>Conclusion</a:t>
            </a:r>
            <a:endParaRPr lang="en-US" altLang="en-US" b="1">
              <a:latin typeface="Times New Roman" panose="02020603050405020304" pitchFamily="18" charset="0"/>
              <a:cs typeface="Times New Roman" panose="02020603050405020304" pitchFamily="18" charset="0"/>
              <a:sym typeface="+mn-ea"/>
            </a:endParaRPr>
          </a:p>
        </p:txBody>
      </p:sp>
      <p:sp>
        <p:nvSpPr>
          <p:cNvPr id="13317" name="Rectangle 3"/>
          <p:cNvSpPr>
            <a:spLocks noGrp="1" noChangeArrowheads="1"/>
          </p:cNvSpPr>
          <p:nvPr>
            <p:ph type="body" idx="1"/>
          </p:nvPr>
        </p:nvSpPr>
        <p:spPr>
          <a:xfrm>
            <a:off x="828040" y="2181860"/>
            <a:ext cx="8131175" cy="4062095"/>
          </a:xfrm>
        </p:spPr>
        <p:txBody>
          <a:bodyPr/>
          <a:lstStyle/>
          <a:p>
            <a:pPr marL="0" indent="0">
              <a:buNone/>
            </a:pPr>
            <a:r>
              <a:rPr lang="en-US" altLang="en-US" sz="1800" dirty="0">
                <a:latin typeface="Times New Roman" panose="02020603050405020304" pitchFamily="18" charset="0"/>
                <a:cs typeface="Times New Roman" panose="02020603050405020304" pitchFamily="18" charset="0"/>
              </a:rPr>
              <a:t>Successfully designed and implemented three clock divider architectures:</a:t>
            </a:r>
            <a:endParaRPr lang="en-US" altLang="en-US" sz="18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DFF-based, Gated LFSR, and 8T SRAM-based.</a:t>
            </a:r>
            <a:endParaRPr lang="en-US" altLang="en-US" sz="16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Integrated clock gating, power gating, and test mode across all designs for low-power control.</a:t>
            </a:r>
            <a:endParaRPr lang="en-US" altLang="en-US" sz="16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Verified functional correctness using ModelSim and synthesized all designs using Synopsys Design Compiler.</a:t>
            </a:r>
            <a:endParaRPr lang="en-US" altLang="en-US" sz="16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Compared area, power, and timing metrics. The SRAM-based divider was found to be the most efficient.</a:t>
            </a:r>
            <a:endParaRPr lang="en-US" altLang="en-US" sz="16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RTL schematic validated using Design Vision and physical design flow planned in Cadence Innovus.</a:t>
            </a:r>
            <a:endParaRPr lang="en-US" altLang="en-US" sz="16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The project demonstrates the effectiveness of SRAM-based logic with gating strategies in building scalable, power-aware digital systems.</a:t>
            </a:r>
            <a:endParaRPr lang="en-US" altLang="en-US" sz="1600" dirty="0">
              <a:latin typeface="Times New Roman" panose="02020603050405020304" pitchFamily="18" charset="0"/>
              <a:cs typeface="Times New Roman" panose="02020603050405020304" pitchFamily="18" charset="0"/>
            </a:endParaRPr>
          </a:p>
          <a:p>
            <a:endParaRPr lang="en-US" alt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b="1" dirty="0">
                <a:latin typeface="Times New Roman" panose="02020603050405020304" pitchFamily="18" charset="0"/>
                <a:cs typeface="Times New Roman" panose="02020603050405020304" pitchFamily="18" charset="0"/>
              </a:rPr>
              <a:t>References</a:t>
            </a:r>
            <a:endParaRPr lang="en-US" altLang="en-US" b="1" dirty="0">
              <a:latin typeface="Times New Roman" panose="02020603050405020304" pitchFamily="18" charset="0"/>
              <a:cs typeface="Times New Roman" panose="02020603050405020304" pitchFamily="18" charset="0"/>
            </a:endParaRPr>
          </a:p>
        </p:txBody>
      </p:sp>
      <p:sp>
        <p:nvSpPr>
          <p:cNvPr id="13317" name="Rectangle 3"/>
          <p:cNvSpPr>
            <a:spLocks noGrp="1" noChangeArrowheads="1"/>
          </p:cNvSpPr>
          <p:nvPr>
            <p:ph type="body" idx="1"/>
          </p:nvPr>
        </p:nvSpPr>
        <p:spPr>
          <a:xfrm>
            <a:off x="827584" y="2017713"/>
            <a:ext cx="8127504" cy="4114800"/>
          </a:xfrm>
        </p:spPr>
        <p:txBody>
          <a:bodyPr anchor="t" anchorCtr="0"/>
          <a:lstStyle/>
          <a:p>
            <a:pPr algn="just" eaLnBrk="1" hangingPunct="1">
              <a:buFont typeface="Wingdings" panose="05000000000000000000" pitchFamily="2" charset="2"/>
              <a:buNone/>
            </a:pPr>
            <a:r>
              <a:rPr lang="en-US" altLang="en-US" sz="1600" dirty="0">
                <a:latin typeface="Times New Roman" panose="02020603050405020304" pitchFamily="18" charset="0"/>
                <a:cs typeface="Times New Roman" panose="02020603050405020304" pitchFamily="18" charset="0"/>
              </a:rPr>
              <a:t>[1] https://</a:t>
            </a:r>
            <a:r>
              <a:rPr lang="en-US" altLang="en-US" sz="1600" dirty="0" err="1">
                <a:latin typeface="Times New Roman" panose="02020603050405020304" pitchFamily="18" charset="0"/>
                <a:cs typeface="Times New Roman" panose="02020603050405020304" pitchFamily="18" charset="0"/>
              </a:rPr>
              <a:t>www.efinixinc.com</a:t>
            </a:r>
            <a:r>
              <a:rPr lang="en-US" altLang="en-US" sz="1600" dirty="0">
                <a:latin typeface="Times New Roman" panose="02020603050405020304" pitchFamily="18" charset="0"/>
                <a:cs typeface="Times New Roman" panose="02020603050405020304" pitchFamily="18" charset="0"/>
              </a:rPr>
              <a:t>/products-</a:t>
            </a:r>
            <a:r>
              <a:rPr lang="en-US" altLang="en-US" sz="1600" dirty="0" err="1">
                <a:latin typeface="Times New Roman" panose="02020603050405020304" pitchFamily="18" charset="0"/>
                <a:cs typeface="Times New Roman" panose="02020603050405020304" pitchFamily="18" charset="0"/>
              </a:rPr>
              <a:t>riscv</a:t>
            </a:r>
            <a:r>
              <a:rPr lang="en-US" altLang="en-US" sz="1600" dirty="0">
                <a:latin typeface="Times New Roman" panose="02020603050405020304" pitchFamily="18" charset="0"/>
                <a:cs typeface="Times New Roman" panose="02020603050405020304" pitchFamily="18" charset="0"/>
              </a:rPr>
              <a:t>-</a:t>
            </a:r>
            <a:r>
              <a:rPr lang="en-US" altLang="en-US" sz="1600" dirty="0" err="1">
                <a:latin typeface="Times New Roman" panose="02020603050405020304" pitchFamily="18" charset="0"/>
                <a:cs typeface="Times New Roman" panose="02020603050405020304" pitchFamily="18" charset="0"/>
              </a:rPr>
              <a:t>en.html</a:t>
            </a:r>
            <a:endParaRPr lang="en-US" altLang="en-US" sz="1600" dirty="0">
              <a:latin typeface="Times New Roman" panose="02020603050405020304" pitchFamily="18" charset="0"/>
              <a:cs typeface="Times New Roman" panose="02020603050405020304" pitchFamily="18" charset="0"/>
            </a:endParaRPr>
          </a:p>
          <a:p>
            <a:pPr algn="just" eaLnBrk="1" hangingPunct="1">
              <a:buFont typeface="Wingdings" panose="05000000000000000000" pitchFamily="2" charset="2"/>
              <a:buNone/>
            </a:pPr>
            <a:r>
              <a:rPr lang="en-US" altLang="en-US" sz="1600" dirty="0">
                <a:latin typeface="Times New Roman" panose="02020603050405020304" pitchFamily="18" charset="0"/>
                <a:cs typeface="Times New Roman" panose="02020603050405020304" pitchFamily="18" charset="0"/>
              </a:rPr>
              <a:t>[2] https://</a:t>
            </a:r>
            <a:r>
              <a:rPr lang="en-US" altLang="en-US" sz="1600" dirty="0" err="1">
                <a:latin typeface="Times New Roman" panose="02020603050405020304" pitchFamily="18" charset="0"/>
                <a:cs typeface="Times New Roman" panose="02020603050405020304" pitchFamily="18" charset="0"/>
              </a:rPr>
              <a:t>www.researchgate.net</a:t>
            </a:r>
            <a:r>
              <a:rPr lang="en-US" altLang="en-US" sz="1600" dirty="0">
                <a:latin typeface="Times New Roman" panose="02020603050405020304" pitchFamily="18" charset="0"/>
                <a:cs typeface="Times New Roman" panose="02020603050405020304" pitchFamily="18" charset="0"/>
              </a:rPr>
              <a:t>/figure/The-schematic-diagram-  of-8T-SRAM-cell_fig3_283862501</a:t>
            </a:r>
            <a:endParaRPr lang="en-US" altLang="en-US" sz="1600" dirty="0">
              <a:latin typeface="Times New Roman" panose="02020603050405020304" pitchFamily="18" charset="0"/>
              <a:cs typeface="Times New Roman" panose="02020603050405020304" pitchFamily="18" charset="0"/>
            </a:endParaRPr>
          </a:p>
          <a:p>
            <a:pPr algn="just" eaLnBrk="1" hangingPunct="1">
              <a:buFont typeface="Wingdings" panose="05000000000000000000" pitchFamily="2" charset="2"/>
              <a:buNone/>
            </a:pPr>
            <a:r>
              <a:rPr lang="en-US" altLang="en-US" sz="1600" dirty="0">
                <a:latin typeface="Times New Roman" panose="02020603050405020304" pitchFamily="18" charset="0"/>
                <a:cs typeface="Times New Roman" panose="02020603050405020304" pitchFamily="18" charset="0"/>
              </a:rPr>
              <a:t>[3] Ahmed, S., et al. “Clock Division and Randomization using LFSRs for Power Optimization,” IEEE Access, vol. 8, pp. 204799–204808, 2020.</a:t>
            </a:r>
            <a:endParaRPr lang="en-US" altLang="en-US" sz="1600" dirty="0">
              <a:latin typeface="Times New Roman" panose="02020603050405020304" pitchFamily="18" charset="0"/>
              <a:cs typeface="Times New Roman" panose="02020603050405020304" pitchFamily="18" charset="0"/>
            </a:endParaRPr>
          </a:p>
          <a:p>
            <a:pPr algn="just" eaLnBrk="1" hangingPunct="1">
              <a:buFont typeface="Wingdings" panose="05000000000000000000" pitchFamily="2" charset="2"/>
              <a:buNone/>
            </a:pPr>
            <a:r>
              <a:rPr lang="en-US" altLang="en-US" sz="1600" dirty="0">
                <a:latin typeface="Times New Roman" panose="02020603050405020304" pitchFamily="18" charset="0"/>
                <a:cs typeface="Times New Roman" panose="02020603050405020304" pitchFamily="18" charset="0"/>
              </a:rPr>
              <a:t>[4] Weste, Neil H.E., and David Harris. CMOS VLSI Design: A Circuits and Systems Perspective. Pearson. </a:t>
            </a:r>
            <a:endParaRPr lang="en-US" altLang="en-US" sz="1600" dirty="0">
              <a:latin typeface="Times New Roman" panose="02020603050405020304" pitchFamily="18" charset="0"/>
              <a:cs typeface="Times New Roman" panose="02020603050405020304" pitchFamily="18" charset="0"/>
            </a:endParaRPr>
          </a:p>
          <a:p>
            <a:pPr algn="just" eaLnBrk="1" hangingPunct="1">
              <a:buFont typeface="Wingdings" panose="05000000000000000000" pitchFamily="2" charset="2"/>
              <a:buNone/>
            </a:pPr>
            <a:r>
              <a:rPr lang="en-US" altLang="en-US" sz="1600" dirty="0">
                <a:latin typeface="Times New Roman" panose="02020603050405020304" pitchFamily="18" charset="0"/>
                <a:cs typeface="Times New Roman" panose="02020603050405020304" pitchFamily="18" charset="0"/>
              </a:rPr>
              <a:t>[5] Synopsys Design Compiler User Guide, Synopsys Inc.</a:t>
            </a:r>
            <a:endParaRPr lang="en-US" altLang="en-US" sz="1600" dirty="0">
              <a:latin typeface="Times New Roman" panose="02020603050405020304" pitchFamily="18" charset="0"/>
              <a:cs typeface="Times New Roman" panose="02020603050405020304" pitchFamily="18" charset="0"/>
            </a:endParaRPr>
          </a:p>
          <a:p>
            <a:pPr algn="just" eaLnBrk="1" hangingPunct="1">
              <a:buFont typeface="Wingdings" panose="05000000000000000000" pitchFamily="2" charset="2"/>
              <a:buNone/>
            </a:pPr>
            <a:r>
              <a:rPr lang="en-US" altLang="en-US" sz="1600" dirty="0">
                <a:latin typeface="Times New Roman" panose="02020603050405020304" pitchFamily="18" charset="0"/>
                <a:cs typeface="Times New Roman" panose="02020603050405020304" pitchFamily="18" charset="0"/>
              </a:rPr>
              <a:t>[6] Cadence Innovus Implementation System User Guide, Cadence Design Systems.</a:t>
            </a:r>
            <a:endParaRPr lang="en-US" altLang="en-US" sz="1600" dirty="0">
              <a:latin typeface="Times New Roman" panose="02020603050405020304" pitchFamily="18" charset="0"/>
              <a:cs typeface="Times New Roman" panose="02020603050405020304" pitchFamily="18" charset="0"/>
            </a:endParaRPr>
          </a:p>
          <a:p>
            <a:pPr algn="just" eaLnBrk="1" hangingPunct="1">
              <a:buFont typeface="Wingdings" panose="05000000000000000000" pitchFamily="2" charset="2"/>
              <a:buNone/>
            </a:pPr>
            <a:r>
              <a:rPr lang="en-US" altLang="en-US" sz="1600" dirty="0">
                <a:latin typeface="Times New Roman" panose="02020603050405020304" pitchFamily="18" charset="0"/>
                <a:cs typeface="Times New Roman" panose="02020603050405020304" pitchFamily="18" charset="0"/>
              </a:rPr>
              <a:t>[7] ModelSim User Manual, Mentor Graphics.</a:t>
            </a:r>
            <a:endParaRPr lang="en-US" altLang="en-US" sz="1600" dirty="0">
              <a:latin typeface="Times New Roman" panose="02020603050405020304" pitchFamily="18" charset="0"/>
              <a:cs typeface="Times New Roman" panose="02020603050405020304" pitchFamily="18" charset="0"/>
            </a:endParaRPr>
          </a:p>
          <a:p>
            <a:pPr algn="just" eaLnBrk="1" hangingPunct="1">
              <a:buFont typeface="Wingdings" panose="05000000000000000000" pitchFamily="2" charset="2"/>
              <a:buNone/>
            </a:pPr>
            <a:r>
              <a:rPr lang="en-US" altLang="en-US" sz="1600" dirty="0">
                <a:latin typeface="Times New Roman" panose="02020603050405020304" pitchFamily="18" charset="0"/>
                <a:cs typeface="Times New Roman" panose="02020603050405020304" pitchFamily="18" charset="0"/>
              </a:rPr>
              <a:t>[8] Synopsys Design Vision Documentation, Synopsys Inc.</a:t>
            </a:r>
            <a:endParaRPr lang="en-US" alt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b="1">
                <a:latin typeface="Times New Roman" panose="02020603050405020304" pitchFamily="18" charset="0"/>
                <a:cs typeface="Times New Roman" panose="02020603050405020304" pitchFamily="18" charset="0"/>
                <a:sym typeface="+mn-ea"/>
              </a:rPr>
              <a:t>Background</a:t>
            </a:r>
            <a:endParaRPr lang="en-US" altLang="en-US" b="1">
              <a:latin typeface="Times New Roman" panose="02020603050405020304" pitchFamily="18" charset="0"/>
              <a:cs typeface="Times New Roman" panose="02020603050405020304" pitchFamily="18" charset="0"/>
              <a:sym typeface="+mn-ea"/>
            </a:endParaRPr>
          </a:p>
        </p:txBody>
      </p:sp>
      <p:sp>
        <p:nvSpPr>
          <p:cNvPr id="13317" name="Rectangle 3"/>
          <p:cNvSpPr>
            <a:spLocks noGrp="1" noChangeArrowheads="1"/>
          </p:cNvSpPr>
          <p:nvPr>
            <p:ph type="body" idx="1"/>
          </p:nvPr>
        </p:nvSpPr>
        <p:spPr>
          <a:xfrm>
            <a:off x="828040" y="2181860"/>
            <a:ext cx="8131175" cy="4062095"/>
          </a:xfrm>
        </p:spPr>
        <p:txBody>
          <a:bodyPr/>
          <a:lstStyle/>
          <a:p>
            <a:r>
              <a:rPr lang="en-US" altLang="en-US" sz="1400" dirty="0">
                <a:latin typeface="Times New Roman" panose="02020603050405020304" pitchFamily="18" charset="0"/>
                <a:cs typeface="Times New Roman" panose="02020603050405020304" pitchFamily="18" charset="0"/>
              </a:rPr>
              <a:t>In synchronous digital systems, clock chain dividers are used to generate lower-frequency clocks from a single high-speed source.</a:t>
            </a:r>
            <a:endParaRPr lang="en-US" altLang="en-US" sz="1400" dirty="0">
              <a:latin typeface="Times New Roman" panose="02020603050405020304" pitchFamily="18" charset="0"/>
              <a:cs typeface="Times New Roman" panose="02020603050405020304" pitchFamily="18" charset="0"/>
            </a:endParaRPr>
          </a:p>
          <a:p>
            <a:endParaRPr lang="en-US" altLang="en-US" sz="1400"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These are widely applied in processors (like RISC-V) for managing different clock domains, enabling peripheral interfaces, and controlling power-managed blocks.</a:t>
            </a:r>
            <a:endParaRPr lang="en-US" altLang="en-US" sz="1400" dirty="0">
              <a:latin typeface="Times New Roman" panose="02020603050405020304" pitchFamily="18" charset="0"/>
              <a:cs typeface="Times New Roman" panose="02020603050405020304" pitchFamily="18" charset="0"/>
            </a:endParaRPr>
          </a:p>
          <a:p>
            <a:endParaRPr lang="en-US" altLang="en-US" sz="1400"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D flip-flop (DFF) chains are the conventional method for implementing dividers due to their simplicity and predictability.</a:t>
            </a:r>
            <a:endParaRPr lang="en-US" altLang="en-US" sz="1400" dirty="0">
              <a:latin typeface="Times New Roman" panose="02020603050405020304" pitchFamily="18" charset="0"/>
              <a:cs typeface="Times New Roman" panose="02020603050405020304" pitchFamily="18" charset="0"/>
            </a:endParaRPr>
          </a:p>
          <a:p>
            <a:endParaRPr lang="en-US" altLang="en-US" sz="1400"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However, they are not power-efficient, especially when always active, leading to continuous switching and increased dynamic power consumption.</a:t>
            </a:r>
            <a:endParaRPr lang="en-US" altLang="en-US" sz="1400" dirty="0">
              <a:latin typeface="Times New Roman" panose="02020603050405020304" pitchFamily="18" charset="0"/>
              <a:cs typeface="Times New Roman" panose="02020603050405020304" pitchFamily="18" charset="0"/>
            </a:endParaRPr>
          </a:p>
          <a:p>
            <a:endParaRPr lang="en-US" altLang="en-US" sz="1400"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To address this, the project explores alternative architectures that reduce switching activity and leakage using clock gating, power gating, and novel logic like gated LFSRs and symbolic 8T SRAM-based storage.</a:t>
            </a:r>
            <a:endParaRPr lang="en-US" altLang="en-US"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b="1" dirty="0">
                <a:latin typeface="Times New Roman" panose="02020603050405020304" pitchFamily="18" charset="0"/>
                <a:cs typeface="Times New Roman" panose="02020603050405020304" pitchFamily="18" charset="0"/>
              </a:rPr>
              <a:t>Architecture Overview </a:t>
            </a:r>
            <a:r>
              <a:rPr lang="en-US" altLang="en-US" sz="3200" b="1" dirty="0">
                <a:latin typeface="Times New Roman" panose="02020603050405020304" pitchFamily="18" charset="0"/>
                <a:cs typeface="Times New Roman" panose="02020603050405020304" pitchFamily="18" charset="0"/>
              </a:rPr>
              <a:t>- Part1</a:t>
            </a:r>
            <a:endParaRPr lang="en-US" altLang="en-US" sz="3200" b="1" dirty="0">
              <a:latin typeface="Times New Roman" panose="02020603050405020304" pitchFamily="18" charset="0"/>
              <a:cs typeface="Times New Roman" panose="02020603050405020304" pitchFamily="18" charset="0"/>
            </a:endParaRPr>
          </a:p>
        </p:txBody>
      </p:sp>
      <p:sp>
        <p:nvSpPr>
          <p:cNvPr id="13317" name="Rectangle 3"/>
          <p:cNvSpPr>
            <a:spLocks noGrp="1" noChangeArrowheads="1"/>
          </p:cNvSpPr>
          <p:nvPr>
            <p:ph type="body" idx="1"/>
          </p:nvPr>
        </p:nvSpPr>
        <p:spPr>
          <a:xfrm>
            <a:off x="774065" y="1988840"/>
            <a:ext cx="6030183" cy="4392488"/>
          </a:xfrm>
        </p:spPr>
        <p:txBody>
          <a:bodyPr/>
          <a:lstStyle/>
          <a:p>
            <a:pPr eaLnBrk="1" hangingPunct="1">
              <a:buFont typeface="Wingdings" panose="05000000000000000000" pitchFamily="2" charset="2"/>
              <a:buNone/>
            </a:pPr>
            <a:r>
              <a:rPr lang="en-US" altLang="en-US" sz="1800" b="1" u="sng" dirty="0">
                <a:latin typeface="Times New Roman" panose="02020603050405020304" pitchFamily="18" charset="0"/>
                <a:cs typeface="Times New Roman" panose="02020603050405020304" pitchFamily="18" charset="0"/>
              </a:rPr>
              <a:t>Clock Divider Architectures – DFF &amp; Gated LFSR</a:t>
            </a:r>
            <a:endParaRPr lang="en-US" altLang="en-US" sz="1800" b="1" u="sng" dirty="0">
              <a:latin typeface="Times New Roman" panose="02020603050405020304" pitchFamily="18" charset="0"/>
              <a:cs typeface="Times New Roman" panose="02020603050405020304" pitchFamily="18" charset="0"/>
            </a:endParaRPr>
          </a:p>
          <a:p>
            <a:pPr eaLnBrk="1" hangingPunct="1">
              <a:buFont typeface="Wingdings" panose="05000000000000000000" pitchFamily="2" charset="2"/>
              <a:buNone/>
            </a:pPr>
            <a:endParaRPr lang="en-US" altLang="en-US" sz="1400" dirty="0">
              <a:latin typeface="Times New Roman" panose="02020603050405020304" pitchFamily="18" charset="0"/>
              <a:cs typeface="Times New Roman" panose="02020603050405020304" pitchFamily="18" charset="0"/>
            </a:endParaRPr>
          </a:p>
          <a:p>
            <a:pPr eaLnBrk="1" hangingPunct="1">
              <a:buFont typeface="Wingdings" panose="05000000000000000000" pitchFamily="2" charset="2"/>
              <a:buNone/>
            </a:pPr>
            <a:r>
              <a:rPr lang="en-US" altLang="en-US" sz="1400" dirty="0">
                <a:latin typeface="Times New Roman" panose="02020603050405020304" pitchFamily="18" charset="0"/>
                <a:cs typeface="Times New Roman" panose="02020603050405020304" pitchFamily="18" charset="0"/>
              </a:rPr>
              <a:t>Three clock divider architectures were designed with clock gating, power gating, and test mode for low-power operation.</a:t>
            </a:r>
            <a:endParaRPr lang="en-US" altLang="en-US" sz="1400" dirty="0">
              <a:latin typeface="Times New Roman" panose="02020603050405020304" pitchFamily="18" charset="0"/>
              <a:cs typeface="Times New Roman" panose="02020603050405020304" pitchFamily="18" charset="0"/>
            </a:endParaRPr>
          </a:p>
          <a:p>
            <a:pPr eaLnBrk="1" hangingPunct="1">
              <a:buFont typeface="Wingdings" panose="05000000000000000000" pitchFamily="2" charset="2"/>
              <a:buNone/>
            </a:pPr>
            <a:endParaRPr lang="en-US" altLang="en-US" sz="1400" dirty="0">
              <a:latin typeface="Times New Roman" panose="02020603050405020304" pitchFamily="18" charset="0"/>
              <a:cs typeface="Times New Roman" panose="02020603050405020304" pitchFamily="18" charset="0"/>
            </a:endParaRPr>
          </a:p>
          <a:p>
            <a:pPr eaLnBrk="1" hangingPunct="1">
              <a:buFont typeface="Wingdings" panose="05000000000000000000" pitchFamily="2" charset="2"/>
              <a:buNone/>
            </a:pPr>
            <a:r>
              <a:rPr lang="en-US" altLang="en-US" sz="1600" u="sng" dirty="0">
                <a:latin typeface="Times New Roman" panose="02020603050405020304" pitchFamily="18" charset="0"/>
                <a:cs typeface="Times New Roman" panose="02020603050405020304" pitchFamily="18" charset="0"/>
              </a:rPr>
              <a:t>1. DFF-Based Divider</a:t>
            </a:r>
            <a:endParaRPr lang="en-US" altLang="en-US" sz="1600" u="sng" dirty="0">
              <a:latin typeface="Times New Roman" panose="02020603050405020304" pitchFamily="18" charset="0"/>
              <a:cs typeface="Times New Roman" panose="02020603050405020304" pitchFamily="18" charset="0"/>
            </a:endParaRPr>
          </a:p>
          <a:p>
            <a:pPr lvl="2" algn="just" eaLnBrk="1" hangingPunct="1"/>
            <a:r>
              <a:rPr lang="en-US" altLang="en-US" sz="1400" dirty="0">
                <a:latin typeface="Times New Roman" panose="02020603050405020304" pitchFamily="18" charset="0"/>
                <a:cs typeface="Times New Roman" panose="02020603050405020304" pitchFamily="18" charset="0"/>
              </a:rPr>
              <a:t>Uses a chain of D flip-flops to shift a toggling bit.</a:t>
            </a:r>
            <a:endParaRPr lang="en-US" altLang="en-US" sz="1400" dirty="0">
              <a:latin typeface="Times New Roman" panose="02020603050405020304" pitchFamily="18" charset="0"/>
              <a:cs typeface="Times New Roman" panose="02020603050405020304" pitchFamily="18" charset="0"/>
            </a:endParaRPr>
          </a:p>
          <a:p>
            <a:pPr lvl="2" algn="just" eaLnBrk="1" hangingPunct="1"/>
            <a:r>
              <a:rPr lang="en-US" altLang="en-US" sz="1400" dirty="0">
                <a:latin typeface="Times New Roman" panose="02020603050405020304" pitchFamily="18" charset="0"/>
                <a:cs typeface="Times New Roman" panose="02020603050405020304" pitchFamily="18" charset="0"/>
              </a:rPr>
              <a:t>Simple structure but high switching activity.</a:t>
            </a:r>
            <a:endParaRPr lang="en-US" altLang="en-US" sz="1400" dirty="0">
              <a:latin typeface="Times New Roman" panose="02020603050405020304" pitchFamily="18" charset="0"/>
              <a:cs typeface="Times New Roman" panose="02020603050405020304" pitchFamily="18" charset="0"/>
            </a:endParaRPr>
          </a:p>
          <a:p>
            <a:pPr lvl="2" algn="just" eaLnBrk="1" hangingPunct="1"/>
            <a:r>
              <a:rPr lang="en-US" altLang="en-US" sz="1400" dirty="0">
                <a:latin typeface="Times New Roman" panose="02020603050405020304" pitchFamily="18" charset="0"/>
                <a:cs typeface="Times New Roman" panose="02020603050405020304" pitchFamily="18" charset="0"/>
              </a:rPr>
              <a:t>Used as the baseline for comparison.</a:t>
            </a:r>
            <a:endParaRPr lang="en-US" altLang="en-US" sz="1400" dirty="0">
              <a:latin typeface="Times New Roman" panose="02020603050405020304" pitchFamily="18" charset="0"/>
              <a:cs typeface="Times New Roman" panose="02020603050405020304" pitchFamily="18" charset="0"/>
            </a:endParaRPr>
          </a:p>
          <a:p>
            <a:pPr eaLnBrk="1" hangingPunct="1">
              <a:buFont typeface="Wingdings" panose="05000000000000000000" pitchFamily="2" charset="2"/>
              <a:buNone/>
            </a:pPr>
            <a:endParaRPr lang="en-US" altLang="en-US" sz="1400" dirty="0">
              <a:latin typeface="Times New Roman" panose="02020603050405020304" pitchFamily="18" charset="0"/>
              <a:cs typeface="Times New Roman" panose="02020603050405020304" pitchFamily="18" charset="0"/>
            </a:endParaRPr>
          </a:p>
          <a:p>
            <a:pPr eaLnBrk="1" hangingPunct="1">
              <a:buFont typeface="Wingdings" panose="05000000000000000000" pitchFamily="2" charset="2"/>
              <a:buNone/>
            </a:pPr>
            <a:r>
              <a:rPr lang="en-US" altLang="en-US" sz="1600" u="sng" dirty="0">
                <a:latin typeface="Times New Roman" panose="02020603050405020304" pitchFamily="18" charset="0"/>
                <a:cs typeface="Times New Roman" panose="02020603050405020304" pitchFamily="18" charset="0"/>
              </a:rPr>
              <a:t>2. Gated LFSR-Based Divider</a:t>
            </a:r>
            <a:endParaRPr lang="en-US" altLang="en-US" sz="1600" u="sng" dirty="0">
              <a:latin typeface="Times New Roman" panose="02020603050405020304" pitchFamily="18" charset="0"/>
              <a:cs typeface="Times New Roman" panose="02020603050405020304" pitchFamily="18" charset="0"/>
            </a:endParaRPr>
          </a:p>
          <a:p>
            <a:pPr lvl="2" algn="just" eaLnBrk="1" hangingPunct="1"/>
            <a:r>
              <a:rPr lang="en-US" altLang="en-US" sz="1400" dirty="0">
                <a:latin typeface="Times New Roman" panose="02020603050405020304" pitchFamily="18" charset="0"/>
                <a:cs typeface="Times New Roman" panose="02020603050405020304" pitchFamily="18" charset="0"/>
                <a:sym typeface="+mn-ea"/>
              </a:rPr>
              <a:t>8T SRAM-based</a:t>
            </a:r>
            <a:endParaRPr lang="en-US" altLang="en-US" sz="1400" dirty="0">
              <a:latin typeface="Times New Roman" panose="02020603050405020304" pitchFamily="18" charset="0"/>
              <a:cs typeface="Times New Roman" panose="02020603050405020304" pitchFamily="18" charset="0"/>
              <a:sym typeface="+mn-ea"/>
            </a:endParaRPr>
          </a:p>
          <a:p>
            <a:pPr lvl="2" algn="just" eaLnBrk="1" hangingPunct="1"/>
            <a:r>
              <a:rPr lang="en-US" altLang="en-US" sz="1400" dirty="0">
                <a:latin typeface="Times New Roman" panose="02020603050405020304" pitchFamily="18" charset="0"/>
                <a:cs typeface="Times New Roman" panose="02020603050405020304" pitchFamily="18" charset="0"/>
              </a:rPr>
              <a:t>Implements an LFSR with XOR feedback for pseudo-random shifting.</a:t>
            </a:r>
            <a:endParaRPr lang="en-US" altLang="en-US" sz="1400" dirty="0">
              <a:latin typeface="Times New Roman" panose="02020603050405020304" pitchFamily="18" charset="0"/>
              <a:cs typeface="Times New Roman" panose="02020603050405020304" pitchFamily="18" charset="0"/>
            </a:endParaRPr>
          </a:p>
          <a:p>
            <a:pPr lvl="2" algn="just" eaLnBrk="1" hangingPunct="1"/>
            <a:r>
              <a:rPr lang="en-US" altLang="en-US" sz="1400" dirty="0">
                <a:latin typeface="Times New Roman" panose="02020603050405020304" pitchFamily="18" charset="0"/>
                <a:cs typeface="Times New Roman" panose="02020603050405020304" pitchFamily="18" charset="0"/>
              </a:rPr>
              <a:t>Integrates clock and power gating to reduce unnecessary toggling.</a:t>
            </a:r>
            <a:endParaRPr lang="en-US" altLang="en-US" sz="1400" dirty="0">
              <a:latin typeface="Times New Roman" panose="02020603050405020304" pitchFamily="18" charset="0"/>
              <a:cs typeface="Times New Roman" panose="02020603050405020304" pitchFamily="18" charset="0"/>
            </a:endParaRPr>
          </a:p>
          <a:p>
            <a:pPr lvl="2" algn="just" eaLnBrk="1" hangingPunct="1"/>
            <a:r>
              <a:rPr lang="en-US" altLang="en-US" sz="1400" dirty="0">
                <a:latin typeface="Times New Roman" panose="02020603050405020304" pitchFamily="18" charset="0"/>
                <a:cs typeface="Times New Roman" panose="02020603050405020304" pitchFamily="18" charset="0"/>
              </a:rPr>
              <a:t>Offers better power efficiency than DFF-based design.</a:t>
            </a:r>
            <a:endParaRPr lang="en-US" altLang="en-US" sz="1400" dirty="0">
              <a:latin typeface="Times New Roman" panose="02020603050405020304" pitchFamily="18" charset="0"/>
              <a:cs typeface="Times New Roman" panose="02020603050405020304" pitchFamily="18" charset="0"/>
            </a:endParaRPr>
          </a:p>
          <a:p>
            <a:pPr eaLnBrk="1" hangingPunct="1">
              <a:buFont typeface="Wingdings" panose="05000000000000000000" pitchFamily="2" charset="2"/>
              <a:buNone/>
            </a:pPr>
            <a:endParaRPr lang="en-US" altLang="en-US" sz="1400" dirty="0">
              <a:latin typeface="Times New Roman" panose="02020603050405020304" pitchFamily="18" charset="0"/>
              <a:cs typeface="Times New Roman" panose="02020603050405020304" pitchFamily="18" charset="0"/>
            </a:endParaRPr>
          </a:p>
          <a:p>
            <a:pPr eaLnBrk="1" hangingPunct="1">
              <a:buFont typeface="Wingdings" panose="05000000000000000000" pitchFamily="2" charset="2"/>
              <a:buNone/>
            </a:pPr>
            <a:endParaRPr lang="en-US" altLang="en-US"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b="1" dirty="0">
                <a:latin typeface="Times New Roman" panose="02020603050405020304" pitchFamily="18" charset="0"/>
                <a:cs typeface="Times New Roman" panose="02020603050405020304" pitchFamily="18" charset="0"/>
                <a:sym typeface="+mn-ea"/>
              </a:rPr>
              <a:t>Architecture Overview </a:t>
            </a:r>
            <a:r>
              <a:rPr lang="en-US" altLang="en-US" sz="3600" b="1" dirty="0">
                <a:latin typeface="Times New Roman" panose="02020603050405020304" pitchFamily="18" charset="0"/>
                <a:cs typeface="Times New Roman" panose="02020603050405020304" pitchFamily="18" charset="0"/>
                <a:sym typeface="+mn-ea"/>
              </a:rPr>
              <a:t>-</a:t>
            </a:r>
            <a:r>
              <a:rPr lang="en-US" altLang="en-US" sz="3200" b="1" dirty="0">
                <a:latin typeface="Times New Roman" panose="02020603050405020304" pitchFamily="18" charset="0"/>
                <a:cs typeface="Times New Roman" panose="02020603050405020304" pitchFamily="18" charset="0"/>
                <a:sym typeface="+mn-ea"/>
              </a:rPr>
              <a:t>Part2</a:t>
            </a:r>
            <a:endParaRPr lang="en-US" altLang="en-US" sz="3200" b="1" dirty="0">
              <a:latin typeface="Times New Roman" panose="02020603050405020304" pitchFamily="18" charset="0"/>
              <a:cs typeface="Times New Roman" panose="02020603050405020304" pitchFamily="18" charset="0"/>
              <a:sym typeface="+mn-ea"/>
            </a:endParaRPr>
          </a:p>
        </p:txBody>
      </p:sp>
      <p:sp>
        <p:nvSpPr>
          <p:cNvPr id="13317" name="Rectangle 3"/>
          <p:cNvSpPr>
            <a:spLocks noGrp="1" noChangeArrowheads="1"/>
          </p:cNvSpPr>
          <p:nvPr>
            <p:ph type="body" idx="1"/>
          </p:nvPr>
        </p:nvSpPr>
        <p:spPr>
          <a:xfrm>
            <a:off x="784860" y="2077720"/>
            <a:ext cx="8174355" cy="4010660"/>
          </a:xfrm>
        </p:spPr>
        <p:txBody>
          <a:bodyPr/>
          <a:lstStyle/>
          <a:p>
            <a:pPr marL="0" indent="0">
              <a:buNone/>
            </a:pPr>
            <a:r>
              <a:rPr lang="en-US" altLang="en-US" sz="1800" b="1" u="sng" dirty="0">
                <a:latin typeface="Times New Roman" panose="02020603050405020304" pitchFamily="18" charset="0"/>
                <a:cs typeface="Times New Roman" panose="02020603050405020304" pitchFamily="18" charset="0"/>
              </a:rPr>
              <a:t>Clock Divider Architecture – 8T SRAM-Based</a:t>
            </a:r>
            <a:endParaRPr lang="en-US" altLang="en-US" sz="1800" b="1" u="sng" dirty="0">
              <a:latin typeface="Times New Roman" panose="02020603050405020304" pitchFamily="18" charset="0"/>
              <a:cs typeface="Times New Roman" panose="02020603050405020304" pitchFamily="18" charset="0"/>
            </a:endParaRPr>
          </a:p>
          <a:p>
            <a:endParaRPr lang="en-US" altLang="en-US" sz="1400" dirty="0">
              <a:latin typeface="Times New Roman" panose="02020603050405020304" pitchFamily="18" charset="0"/>
              <a:cs typeface="Times New Roman" panose="02020603050405020304" pitchFamily="18" charset="0"/>
            </a:endParaRPr>
          </a:p>
          <a:p>
            <a:pPr marL="0" indent="0">
              <a:buNone/>
            </a:pPr>
            <a:r>
              <a:rPr lang="en-US" altLang="en-US" sz="1600" u="sng" dirty="0">
                <a:latin typeface="Times New Roman" panose="02020603050405020304" pitchFamily="18" charset="0"/>
                <a:cs typeface="Times New Roman" panose="02020603050405020304" pitchFamily="18" charset="0"/>
              </a:rPr>
              <a:t>3. 8T SRAM-Based Divider</a:t>
            </a:r>
            <a:endParaRPr lang="en-US" altLang="en-US" sz="1600" u="sng" dirty="0">
              <a:latin typeface="Times New Roman" panose="02020603050405020304" pitchFamily="18" charset="0"/>
              <a:cs typeface="Times New Roman" panose="02020603050405020304" pitchFamily="18" charset="0"/>
            </a:endParaRPr>
          </a:p>
          <a:p>
            <a:pPr marL="0" indent="0">
              <a:buNone/>
            </a:pPr>
            <a:endParaRPr lang="en-US" altLang="en-US" sz="1400"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Built using symbolic 8T SRAM bitcells in a shift-chain arrangement.</a:t>
            </a:r>
            <a:endParaRPr lang="en-US" altLang="en-US" sz="1400"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Activates one cell at a time using </a:t>
            </a:r>
            <a:r>
              <a:rPr lang="en-US" altLang="en-US" sz="1600" dirty="0">
                <a:latin typeface="Times New Roman" panose="02020603050405020304" pitchFamily="18" charset="0"/>
                <a:cs typeface="Times New Roman" panose="02020603050405020304" pitchFamily="18" charset="0"/>
              </a:rPr>
              <a:t>WWL </a:t>
            </a:r>
            <a:r>
              <a:rPr lang="en-US" altLang="en-US" sz="1400" dirty="0">
                <a:latin typeface="Times New Roman" panose="02020603050405020304" pitchFamily="18" charset="0"/>
                <a:cs typeface="Times New Roman" panose="02020603050405020304" pitchFamily="18" charset="0"/>
              </a:rPr>
              <a:t>and RWL signals.</a:t>
            </a:r>
            <a:endParaRPr lang="en-US" altLang="en-US" sz="1400"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Naturally supports state retention and fine-grained gating.</a:t>
            </a:r>
            <a:endParaRPr lang="en-US" altLang="en-US" sz="1400"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Demonstrated the best trade-off in area, power, and timing.</a:t>
            </a:r>
            <a:endParaRPr lang="en-US" altLang="en-US" sz="1400" dirty="0">
              <a:latin typeface="Times New Roman" panose="02020603050405020304" pitchFamily="18" charset="0"/>
              <a:cs typeface="Times New Roman" panose="02020603050405020304" pitchFamily="18" charset="0"/>
            </a:endParaRPr>
          </a:p>
          <a:p>
            <a:pPr marL="0" indent="0">
              <a:buNone/>
            </a:pPr>
            <a:endParaRPr lang="en-US" altLang="en-US" sz="1600" b="1" u="sng" dirty="0">
              <a:latin typeface="Times New Roman" panose="02020603050405020304" pitchFamily="18" charset="0"/>
              <a:cs typeface="Times New Roman" panose="02020603050405020304" pitchFamily="18" charset="0"/>
            </a:endParaRPr>
          </a:p>
          <a:p>
            <a:pPr marL="0" indent="0">
              <a:buNone/>
            </a:pPr>
            <a:r>
              <a:rPr lang="en-US" altLang="en-US" sz="1600" u="sng" dirty="0">
                <a:latin typeface="Times New Roman" panose="02020603050405020304" pitchFamily="18" charset="0"/>
                <a:cs typeface="Times New Roman" panose="02020603050405020304" pitchFamily="18" charset="0"/>
              </a:rPr>
              <a:t>Common Features Across Designs</a:t>
            </a:r>
            <a:endParaRPr lang="en-US" altLang="en-US" sz="1600" u="sng" dirty="0">
              <a:latin typeface="Times New Roman" panose="02020603050405020304" pitchFamily="18" charset="0"/>
              <a:cs typeface="Times New Roman" panose="02020603050405020304" pitchFamily="18" charset="0"/>
            </a:endParaRPr>
          </a:p>
          <a:p>
            <a:pPr marL="0" indent="0">
              <a:buNone/>
            </a:pPr>
            <a:endParaRPr lang="en-US" altLang="en-US" sz="1600" u="sng"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Clock Gating: Disables clock when idle.</a:t>
            </a:r>
            <a:endParaRPr lang="en-US" altLang="en-US" sz="1400"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Power Gating: Holds state and reduces leakage.</a:t>
            </a:r>
            <a:endParaRPr lang="en-US" altLang="en-US" sz="1400" dirty="0">
              <a:latin typeface="Times New Roman" panose="02020603050405020304" pitchFamily="18" charset="0"/>
              <a:cs typeface="Times New Roman" panose="02020603050405020304" pitchFamily="18" charset="0"/>
            </a:endParaRPr>
          </a:p>
          <a:p>
            <a:r>
              <a:rPr lang="en-US" altLang="en-US" sz="1400" dirty="0">
                <a:latin typeface="Times New Roman" panose="02020603050405020304" pitchFamily="18" charset="0"/>
                <a:cs typeface="Times New Roman" panose="02020603050405020304" pitchFamily="18" charset="0"/>
              </a:rPr>
              <a:t>Test Mode: Overrides gating for simulation and debug.</a:t>
            </a:r>
            <a:endParaRPr lang="en-US" altLang="en-US" sz="1400" dirty="0">
              <a:latin typeface="Times New Roman" panose="02020603050405020304" pitchFamily="18" charset="0"/>
              <a:cs typeface="Times New Roman" panose="02020603050405020304" pitchFamily="18" charset="0"/>
            </a:endParaRPr>
          </a:p>
          <a:p>
            <a:endParaRPr lang="en-US" altLang="en-US" sz="1400" dirty="0">
              <a:latin typeface="Times New Roman" panose="02020603050405020304" pitchFamily="18" charset="0"/>
              <a:cs typeface="Times New Roman" panose="02020603050405020304" pitchFamily="18" charset="0"/>
            </a:endParaRPr>
          </a:p>
          <a:p>
            <a:endParaRPr lang="en-US" altLang="en-US" sz="1400" dirty="0">
              <a:latin typeface="Times New Roman" panose="02020603050405020304" pitchFamily="18" charset="0"/>
              <a:cs typeface="Times New Roman" panose="02020603050405020304" pitchFamily="18" charset="0"/>
            </a:endParaRPr>
          </a:p>
        </p:txBody>
      </p:sp>
      <p:pic>
        <p:nvPicPr>
          <p:cNvPr id="6" name="Picture 5" descr="A diagram of a computer process&#10;&#10;AI-generated content may be incorrect."/>
          <p:cNvPicPr>
            <a:picLocks noChangeAspect="1"/>
          </p:cNvPicPr>
          <p:nvPr/>
        </p:nvPicPr>
        <p:blipFill>
          <a:blip r:embed="rId1">
            <a:extLst>
              <a:ext uri="{28A0092B-C50C-407E-A947-70E740481C1C}">
                <a14:useLocalDpi xmlns:a14="http://schemas.microsoft.com/office/drawing/2010/main" val="0"/>
              </a:ext>
            </a:extLst>
          </a:blip>
          <a:srcRect l="8503" r="7795" b="6008"/>
          <a:stretch>
            <a:fillRect/>
          </a:stretch>
        </p:blipFill>
        <p:spPr>
          <a:xfrm>
            <a:off x="6229350" y="2363470"/>
            <a:ext cx="2366645" cy="3009900"/>
          </a:xfrm>
          <a:prstGeom prst="rect">
            <a:avLst/>
          </a:prstGeom>
        </p:spPr>
      </p:pic>
      <p:sp>
        <p:nvSpPr>
          <p:cNvPr id="3" name="TextBox 2"/>
          <p:cNvSpPr txBox="1"/>
          <p:nvPr/>
        </p:nvSpPr>
        <p:spPr>
          <a:xfrm>
            <a:off x="6300470" y="5517515"/>
            <a:ext cx="2295525" cy="306705"/>
          </a:xfrm>
          <a:prstGeom prst="rect">
            <a:avLst/>
          </a:prstGeom>
          <a:noFill/>
        </p:spPr>
        <p:txBody>
          <a:bodyPr wrap="square" rtlCol="0">
            <a:spAutoFit/>
          </a:bodyPr>
          <a:p>
            <a:pPr algn="ctr"/>
            <a:r>
              <a:rPr lang="en-US" sz="1400" dirty="0">
                <a:latin typeface="Times New Roman" panose="02020603050405020304" pitchFamily="18" charset="0"/>
                <a:cs typeface="Times New Roman" panose="02020603050405020304" pitchFamily="18" charset="0"/>
              </a:rPr>
              <a:t>Figure 1: Core Architecture</a:t>
            </a:r>
            <a:endParaRPr lang="en-US"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en-US" b="1" dirty="0">
                <a:latin typeface="Times New Roman" panose="02020603050405020304" pitchFamily="18" charset="0"/>
                <a:cs typeface="Times New Roman" panose="02020603050405020304" pitchFamily="18" charset="0"/>
                <a:sym typeface="+mn-ea"/>
              </a:rPr>
              <a:t>Functional Verification </a:t>
            </a:r>
            <a:r>
              <a:rPr lang="en-US" altLang="en-US" sz="2800" b="1" dirty="0">
                <a:latin typeface="Times New Roman" panose="02020603050405020304" pitchFamily="18" charset="0"/>
                <a:cs typeface="Times New Roman" panose="02020603050405020304" pitchFamily="18" charset="0"/>
                <a:sym typeface="+mn-ea"/>
              </a:rPr>
              <a:t>(ModelSim)</a:t>
            </a:r>
            <a:endParaRPr lang="en-US" altLang="en-US" sz="2800" b="1">
              <a:latin typeface="Times New Roman" panose="02020603050405020304" pitchFamily="18" charset="0"/>
              <a:cs typeface="Times New Roman" panose="02020603050405020304" pitchFamily="18" charset="0"/>
              <a:sym typeface="+mn-ea"/>
            </a:endParaRPr>
          </a:p>
        </p:txBody>
      </p:sp>
      <p:sp>
        <p:nvSpPr>
          <p:cNvPr id="13317" name="Rectangle 3"/>
          <p:cNvSpPr>
            <a:spLocks noGrp="1" noChangeArrowheads="1"/>
          </p:cNvSpPr>
          <p:nvPr>
            <p:ph type="body" idx="1"/>
          </p:nvPr>
        </p:nvSpPr>
        <p:spPr>
          <a:xfrm>
            <a:off x="828040" y="2181860"/>
            <a:ext cx="8131175" cy="4062095"/>
          </a:xfrm>
        </p:spPr>
        <p:txBody>
          <a:bodyPr/>
          <a:lstStyle/>
          <a:p>
            <a:r>
              <a:rPr lang="en-US" altLang="en-US" sz="1600" dirty="0">
                <a:latin typeface="Times New Roman" panose="02020603050405020304" pitchFamily="18" charset="0"/>
                <a:cs typeface="Times New Roman" panose="02020603050405020304" pitchFamily="18" charset="0"/>
              </a:rPr>
              <a:t>All three designs were verified using ModelSim to ensure correct behavior before synthesis.</a:t>
            </a:r>
            <a:endParaRPr lang="en-US" altLang="en-US" sz="1600" dirty="0">
              <a:latin typeface="Times New Roman" panose="02020603050405020304" pitchFamily="18" charset="0"/>
              <a:cs typeface="Times New Roman" panose="02020603050405020304" pitchFamily="18" charset="0"/>
            </a:endParaRPr>
          </a:p>
          <a:p>
            <a:endParaRPr lang="en-US" altLang="en-US" sz="16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Testbenches were created to simulate:</a:t>
            </a:r>
            <a:endParaRPr lang="en-US" altLang="en-US" sz="1600" dirty="0">
              <a:latin typeface="Times New Roman" panose="02020603050405020304" pitchFamily="18" charset="0"/>
              <a:cs typeface="Times New Roman" panose="02020603050405020304" pitchFamily="18" charset="0"/>
            </a:endParaRPr>
          </a:p>
          <a:p>
            <a:pPr lvl="2" algn="just" eaLnBrk="1" hangingPunct="1"/>
            <a:r>
              <a:rPr lang="en-US" altLang="en-US" sz="1600" dirty="0">
                <a:latin typeface="Times New Roman" panose="02020603050405020304" pitchFamily="18" charset="0"/>
                <a:cs typeface="Times New Roman" panose="02020603050405020304" pitchFamily="18" charset="0"/>
              </a:rPr>
              <a:t>Clock and reset behavior</a:t>
            </a:r>
            <a:endParaRPr lang="en-US" altLang="en-US" sz="1600" dirty="0">
              <a:latin typeface="Times New Roman" panose="02020603050405020304" pitchFamily="18" charset="0"/>
              <a:cs typeface="Times New Roman" panose="02020603050405020304" pitchFamily="18" charset="0"/>
            </a:endParaRPr>
          </a:p>
          <a:p>
            <a:pPr lvl="2" algn="just" eaLnBrk="1" hangingPunct="1"/>
            <a:r>
              <a:rPr lang="en-US" altLang="en-US" sz="1600" dirty="0">
                <a:latin typeface="Times New Roman" panose="02020603050405020304" pitchFamily="18" charset="0"/>
                <a:cs typeface="Times New Roman" panose="02020603050405020304" pitchFamily="18" charset="0"/>
              </a:rPr>
              <a:t>Output transitions</a:t>
            </a:r>
            <a:endParaRPr lang="en-US" altLang="en-US" sz="1600" dirty="0">
              <a:latin typeface="Times New Roman" panose="02020603050405020304" pitchFamily="18" charset="0"/>
              <a:cs typeface="Times New Roman" panose="02020603050405020304" pitchFamily="18" charset="0"/>
            </a:endParaRPr>
          </a:p>
          <a:p>
            <a:pPr lvl="2" algn="just" eaLnBrk="1" hangingPunct="1"/>
            <a:r>
              <a:rPr lang="en-US" altLang="en-US" sz="1600" dirty="0">
                <a:latin typeface="Times New Roman" panose="02020603050405020304" pitchFamily="18" charset="0"/>
                <a:cs typeface="Times New Roman" panose="02020603050405020304" pitchFamily="18" charset="0"/>
              </a:rPr>
              <a:t>Clock gating, power gating, and test mode functionality</a:t>
            </a:r>
            <a:endParaRPr lang="en-US" altLang="en-US" sz="1600" dirty="0">
              <a:latin typeface="Times New Roman" panose="02020603050405020304" pitchFamily="18" charset="0"/>
              <a:cs typeface="Times New Roman" panose="02020603050405020304" pitchFamily="18" charset="0"/>
            </a:endParaRPr>
          </a:p>
          <a:p>
            <a:endParaRPr lang="en-US" altLang="en-US" sz="16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Waveform analysis confirmed:</a:t>
            </a:r>
            <a:endParaRPr lang="en-US" altLang="en-US" sz="1600" dirty="0">
              <a:latin typeface="Times New Roman" panose="02020603050405020304" pitchFamily="18" charset="0"/>
              <a:cs typeface="Times New Roman" panose="02020603050405020304" pitchFamily="18" charset="0"/>
            </a:endParaRPr>
          </a:p>
          <a:p>
            <a:pPr lvl="2" algn="just" eaLnBrk="1" hangingPunct="1"/>
            <a:r>
              <a:rPr lang="en-US" altLang="en-US" sz="1600" dirty="0">
                <a:latin typeface="Times New Roman" panose="02020603050405020304" pitchFamily="18" charset="0"/>
                <a:cs typeface="Times New Roman" panose="02020603050405020304" pitchFamily="18" charset="0"/>
              </a:rPr>
              <a:t>Correct toggling/shift operations</a:t>
            </a:r>
            <a:endParaRPr lang="en-US" altLang="en-US" sz="1600" dirty="0">
              <a:latin typeface="Times New Roman" panose="02020603050405020304" pitchFamily="18" charset="0"/>
              <a:cs typeface="Times New Roman" panose="02020603050405020304" pitchFamily="18" charset="0"/>
            </a:endParaRPr>
          </a:p>
          <a:p>
            <a:pPr lvl="2" algn="just" eaLnBrk="1" hangingPunct="1"/>
            <a:r>
              <a:rPr lang="en-US" altLang="en-US" sz="1600" dirty="0">
                <a:latin typeface="Times New Roman" panose="02020603050405020304" pitchFamily="18" charset="0"/>
                <a:cs typeface="Times New Roman" panose="02020603050405020304" pitchFamily="18" charset="0"/>
              </a:rPr>
              <a:t>Output holding during clock/power gating</a:t>
            </a:r>
            <a:endParaRPr lang="en-US" altLang="en-US" sz="1600" dirty="0">
              <a:latin typeface="Times New Roman" panose="02020603050405020304" pitchFamily="18" charset="0"/>
              <a:cs typeface="Times New Roman" panose="02020603050405020304" pitchFamily="18" charset="0"/>
            </a:endParaRPr>
          </a:p>
          <a:p>
            <a:pPr lvl="2" algn="just" eaLnBrk="1" hangingPunct="1"/>
            <a:r>
              <a:rPr lang="en-US" altLang="en-US" sz="1600" dirty="0">
                <a:latin typeface="Times New Roman" panose="02020603050405020304" pitchFamily="18" charset="0"/>
                <a:cs typeface="Times New Roman" panose="02020603050405020304" pitchFamily="18" charset="0"/>
              </a:rPr>
              <a:t>Gating overridden successfully in test mode</a:t>
            </a:r>
            <a:endParaRPr lang="en-US" altLang="en-US" sz="1600" dirty="0">
              <a:latin typeface="Times New Roman" panose="02020603050405020304" pitchFamily="18" charset="0"/>
              <a:cs typeface="Times New Roman" panose="02020603050405020304" pitchFamily="18" charset="0"/>
            </a:endParaRPr>
          </a:p>
          <a:p>
            <a:endParaRPr lang="en-US" altLang="en-US" sz="16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Verification ensured all designs were functionally correct and ready for synthesis.</a:t>
            </a:r>
            <a:endParaRPr lang="en-US" alt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p:txBody>
          <a:bodyPr/>
          <a:lstStyle/>
          <a:p>
            <a:pPr eaLnBrk="1" hangingPunct="1"/>
            <a:r>
              <a:rPr lang="en-US" altLang="zh-CN" sz="4000" b="1">
                <a:latin typeface="Times New Roman" panose="02020603050405020304" pitchFamily="18" charset="0"/>
                <a:cs typeface="Times New Roman" panose="02020603050405020304" pitchFamily="18" charset="0"/>
                <a:sym typeface="+mn-ea"/>
              </a:rPr>
              <a:t>Synthesis Flow</a:t>
            </a:r>
            <a:r>
              <a:rPr lang="en-US" altLang="zh-CN" b="1">
                <a:latin typeface="Times New Roman" panose="02020603050405020304" pitchFamily="18" charset="0"/>
                <a:cs typeface="Times New Roman" panose="02020603050405020304" pitchFamily="18" charset="0"/>
                <a:sym typeface="+mn-ea"/>
              </a:rPr>
              <a:t> </a:t>
            </a:r>
            <a:r>
              <a:rPr lang="en-US" altLang="zh-CN" sz="3200" b="1">
                <a:latin typeface="Times New Roman" panose="02020603050405020304" pitchFamily="18" charset="0"/>
                <a:cs typeface="Times New Roman" panose="02020603050405020304" pitchFamily="18" charset="0"/>
                <a:sym typeface="+mn-ea"/>
              </a:rPr>
              <a:t>(Design Compiler)</a:t>
            </a:r>
            <a:endParaRPr lang="en-US" altLang="zh-CN" sz="3200" b="1">
              <a:latin typeface="Times New Roman" panose="02020603050405020304" pitchFamily="18" charset="0"/>
              <a:cs typeface="Times New Roman" panose="02020603050405020304" pitchFamily="18" charset="0"/>
              <a:sym typeface="+mn-ea"/>
            </a:endParaRPr>
          </a:p>
        </p:txBody>
      </p:sp>
      <p:sp>
        <p:nvSpPr>
          <p:cNvPr id="13317" name="Rectangle 3"/>
          <p:cNvSpPr>
            <a:spLocks noGrp="1" noChangeArrowheads="1"/>
          </p:cNvSpPr>
          <p:nvPr>
            <p:ph type="body" idx="1"/>
          </p:nvPr>
        </p:nvSpPr>
        <p:spPr>
          <a:xfrm>
            <a:off x="828040" y="2181860"/>
            <a:ext cx="7853045" cy="3762375"/>
          </a:xfrm>
        </p:spPr>
        <p:txBody>
          <a:bodyPr/>
          <a:lstStyle/>
          <a:p>
            <a:r>
              <a:rPr lang="en-US" altLang="en-US" sz="1600" dirty="0">
                <a:latin typeface="Times New Roman" panose="02020603050405020304" pitchFamily="18" charset="0"/>
                <a:cs typeface="Times New Roman" panose="02020603050405020304" pitchFamily="18" charset="0"/>
              </a:rPr>
              <a:t>All three designs were verified using ModelSim to ensure correct behavior before synthesis.</a:t>
            </a:r>
            <a:endParaRPr lang="en-US" altLang="en-US" sz="1600" dirty="0">
              <a:latin typeface="Times New Roman" panose="02020603050405020304" pitchFamily="18" charset="0"/>
              <a:cs typeface="Times New Roman" panose="02020603050405020304" pitchFamily="18" charset="0"/>
            </a:endParaRPr>
          </a:p>
          <a:p>
            <a:pPr marL="0" indent="0">
              <a:buNone/>
            </a:pPr>
            <a:endParaRPr lang="en-US" altLang="en-US" sz="1600" dirty="0">
              <a:latin typeface="Times New Roman" panose="02020603050405020304" pitchFamily="18" charset="0"/>
              <a:cs typeface="Times New Roman" panose="02020603050405020304" pitchFamily="18" charset="0"/>
              <a:sym typeface="+mn-ea"/>
            </a:endParaRPr>
          </a:p>
          <a:p>
            <a:pPr marL="0" indent="0">
              <a:buNone/>
            </a:pPr>
            <a:r>
              <a:rPr lang="en-US" altLang="en-US" sz="1600" b="1" u="sng" dirty="0">
                <a:latin typeface="Times New Roman" panose="02020603050405020304" pitchFamily="18" charset="0"/>
                <a:cs typeface="Times New Roman" panose="02020603050405020304" pitchFamily="18" charset="0"/>
                <a:sym typeface="+mn-ea"/>
              </a:rPr>
              <a:t>S</a:t>
            </a:r>
            <a:r>
              <a:rPr lang="en-US" altLang="en-US" sz="1600" b="1" u="sng">
                <a:latin typeface="Times New Roman" panose="02020603050405020304" pitchFamily="18" charset="0"/>
                <a:cs typeface="Times New Roman" panose="02020603050405020304" pitchFamily="18" charset="0"/>
                <a:sym typeface="+mn-ea"/>
              </a:rPr>
              <a:t>teps Followed:</a:t>
            </a:r>
            <a:endParaRPr lang="en-US" altLang="en-US" sz="1600" b="1" u="sng">
              <a:latin typeface="Times New Roman" panose="02020603050405020304" pitchFamily="18" charset="0"/>
              <a:cs typeface="Times New Roman" panose="02020603050405020304" pitchFamily="18" charset="0"/>
              <a:sym typeface="+mn-ea"/>
            </a:endParaRPr>
          </a:p>
          <a:p>
            <a:pPr marL="0" indent="0">
              <a:buNone/>
            </a:pPr>
            <a:endParaRPr lang="en-US" altLang="en-US" sz="1600" u="sng">
              <a:latin typeface="Times New Roman" panose="02020603050405020304" pitchFamily="18" charset="0"/>
              <a:cs typeface="Times New Roman" panose="02020603050405020304" pitchFamily="18" charset="0"/>
            </a:endParaRPr>
          </a:p>
          <a:p>
            <a:r>
              <a:rPr lang="en-US" altLang="en-US" sz="1600">
                <a:latin typeface="Times New Roman" panose="02020603050405020304" pitchFamily="18" charset="0"/>
                <a:cs typeface="Times New Roman" panose="02020603050405020304" pitchFamily="18" charset="0"/>
                <a:sym typeface="+mn-ea"/>
              </a:rPr>
              <a:t>Created individual folders for each design in Documents Folders (DFF, Gated LFSR, SRAM-based).</a:t>
            </a:r>
            <a:endParaRPr lang="en-US" altLang="en-US" sz="1600">
              <a:latin typeface="Times New Roman" panose="02020603050405020304" pitchFamily="18" charset="0"/>
              <a:cs typeface="Times New Roman" panose="02020603050405020304" pitchFamily="18" charset="0"/>
            </a:endParaRPr>
          </a:p>
          <a:p>
            <a:r>
              <a:rPr lang="en-US" altLang="en-US" sz="1600">
                <a:latin typeface="Times New Roman" panose="02020603050405020304" pitchFamily="18" charset="0"/>
                <a:cs typeface="Times New Roman" panose="02020603050405020304" pitchFamily="18" charset="0"/>
                <a:sym typeface="+mn-ea"/>
              </a:rPr>
              <a:t>Copied Verilog source files into each folder.</a:t>
            </a:r>
            <a:endParaRPr lang="en-US" altLang="en-US" sz="1600">
              <a:latin typeface="Times New Roman" panose="02020603050405020304" pitchFamily="18" charset="0"/>
              <a:cs typeface="Times New Roman" panose="02020603050405020304" pitchFamily="18" charset="0"/>
            </a:endParaRPr>
          </a:p>
          <a:p>
            <a:r>
              <a:rPr lang="en-US" altLang="en-US" sz="1600">
                <a:latin typeface="Times New Roman" panose="02020603050405020304" pitchFamily="18" charset="0"/>
                <a:cs typeface="Times New Roman" panose="02020603050405020304" pitchFamily="18" charset="0"/>
                <a:sym typeface="+mn-ea"/>
              </a:rPr>
              <a:t>Modified the .vfs and .vfv setup files to point to the correct top module and file paths.</a:t>
            </a:r>
            <a:endParaRPr lang="en-US" altLang="en-US" sz="1600">
              <a:latin typeface="Times New Roman" panose="02020603050405020304" pitchFamily="18" charset="0"/>
              <a:cs typeface="Times New Roman" panose="02020603050405020304" pitchFamily="18" charset="0"/>
              <a:sym typeface="+mn-ea"/>
            </a:endParaRPr>
          </a:p>
          <a:p>
            <a:endParaRPr lang="en-US" altLang="en-US" sz="1600">
              <a:latin typeface="Times New Roman" panose="02020603050405020304" pitchFamily="18" charset="0"/>
              <a:cs typeface="Times New Roman" panose="02020603050405020304" pitchFamily="18" charset="0"/>
              <a:sym typeface="+mn-ea"/>
            </a:endParaRPr>
          </a:p>
          <a:p>
            <a:endParaRPr lang="en-US" altLang="en-US" sz="1600">
              <a:latin typeface="Times New Roman" panose="02020603050405020304" pitchFamily="18" charset="0"/>
              <a:cs typeface="Times New Roman" panose="02020603050405020304" pitchFamily="18" charset="0"/>
              <a:sym typeface="+mn-ea"/>
            </a:endParaRPr>
          </a:p>
          <a:p>
            <a:pPr marL="0" indent="0">
              <a:buNone/>
            </a:pPr>
            <a:r>
              <a:rPr lang="en-US" altLang="en-US" sz="1600">
                <a:latin typeface="Times New Roman" panose="02020603050405020304" pitchFamily="18" charset="0"/>
                <a:cs typeface="Times New Roman" panose="02020603050405020304" pitchFamily="18" charset="0"/>
                <a:sym typeface="+mn-ea"/>
              </a:rPr>
              <a:t>Used the </a:t>
            </a:r>
            <a:r>
              <a:rPr lang="en-US" altLang="en-US" sz="1600" dirty="0">
                <a:latin typeface="Times New Roman" panose="02020603050405020304" pitchFamily="18" charset="0"/>
                <a:cs typeface="Times New Roman" panose="02020603050405020304" pitchFamily="18" charset="0"/>
                <a:sym typeface="+mn-ea"/>
              </a:rPr>
              <a:t>synth </a:t>
            </a:r>
            <a:r>
              <a:rPr lang="en-US" altLang="en-US" sz="1600">
                <a:latin typeface="Times New Roman" panose="02020603050405020304" pitchFamily="18" charset="0"/>
                <a:cs typeface="Times New Roman" panose="02020603050405020304" pitchFamily="18" charset="0"/>
                <a:sym typeface="+mn-ea"/>
              </a:rPr>
              <a:t>command </a:t>
            </a:r>
            <a:r>
              <a:rPr lang="en-US" altLang="en-US" sz="1600" dirty="0">
                <a:latin typeface="Times New Roman" panose="02020603050405020304" pitchFamily="18" charset="0"/>
                <a:cs typeface="Times New Roman" panose="02020603050405020304" pitchFamily="18" charset="0"/>
              </a:rPr>
              <a:t>to run synthesis and generate: Gate-level netlist (.vg), Area, Power, and Timing reports</a:t>
            </a:r>
            <a:endParaRPr lang="en-US" alt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a:xfrm>
            <a:off x="1150938" y="476672"/>
            <a:ext cx="7793037" cy="1199728"/>
          </a:xfrm>
        </p:spPr>
        <p:txBody>
          <a:bodyPr/>
          <a:lstStyle/>
          <a:p>
            <a:pPr eaLnBrk="1" hangingPunct="1"/>
            <a:r>
              <a:rPr lang="en-US" altLang="en-US" b="1" dirty="0">
                <a:latin typeface="Times New Roman" panose="02020603050405020304" pitchFamily="18" charset="0"/>
                <a:cs typeface="Times New Roman" panose="02020603050405020304" pitchFamily="18" charset="0"/>
              </a:rPr>
              <a:t>DFF </a:t>
            </a:r>
            <a:r>
              <a:rPr lang="en-US" altLang="en-US" b="1" dirty="0" err="1">
                <a:latin typeface="Times New Roman" panose="02020603050405020304" pitchFamily="18" charset="0"/>
                <a:cs typeface="Times New Roman" panose="02020603050405020304" pitchFamily="18" charset="0"/>
              </a:rPr>
              <a:t>Modelsim</a:t>
            </a:r>
            <a:r>
              <a:rPr lang="en-US" altLang="en-US" b="1" dirty="0">
                <a:latin typeface="Times New Roman" panose="02020603050405020304" pitchFamily="18" charset="0"/>
                <a:cs typeface="Times New Roman" panose="02020603050405020304" pitchFamily="18" charset="0"/>
              </a:rPr>
              <a:t> Waveforms</a:t>
            </a:r>
            <a:endParaRPr lang="en-US" altLang="en-US"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820416" y="5926956"/>
            <a:ext cx="7776864" cy="368300"/>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Figure 2: Clock gated and Power gated DFF Chain Divider </a:t>
            </a:r>
            <a:r>
              <a:rPr lang="en-US" dirty="0" err="1">
                <a:latin typeface="Times New Roman" panose="02020603050405020304" pitchFamily="18" charset="0"/>
                <a:cs typeface="Times New Roman" panose="02020603050405020304" pitchFamily="18" charset="0"/>
              </a:rPr>
              <a:t>Modelsim</a:t>
            </a:r>
            <a:r>
              <a:rPr lang="en-US" dirty="0">
                <a:latin typeface="Times New Roman" panose="02020603050405020304" pitchFamily="18" charset="0"/>
                <a:cs typeface="Times New Roman" panose="02020603050405020304" pitchFamily="18" charset="0"/>
              </a:rPr>
              <a:t> waveforms </a:t>
            </a:r>
            <a:endParaRPr lang="en-US"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1"/>
          <a:stretch>
            <a:fillRect/>
          </a:stretch>
        </p:blipFill>
        <p:spPr>
          <a:xfrm>
            <a:off x="820420" y="2132965"/>
            <a:ext cx="7718425" cy="368236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fld id="{4BB6403E-84BB-4572-BD51-F942CD22F58C}" type="slidenum">
              <a:rPr lang="en-US" altLang="en-US" sz="1400">
                <a:solidFill>
                  <a:srgbClr val="0000FF"/>
                </a:solidFill>
                <a:latin typeface="Arial" panose="020B0604020202020204" pitchFamily="34" charset="0"/>
              </a:rPr>
            </a:fld>
            <a:endParaRPr lang="en-US" altLang="en-US" sz="1400">
              <a:solidFill>
                <a:srgbClr val="0000FF"/>
              </a:solidFill>
              <a:latin typeface="Arial" panose="020B0604020202020204" pitchFamily="34" charset="0"/>
            </a:endParaRPr>
          </a:p>
        </p:txBody>
      </p:sp>
      <p:sp>
        <p:nvSpPr>
          <p:cNvPr id="13316" name="Rectangle 2"/>
          <p:cNvSpPr>
            <a:spLocks noGrp="1" noChangeArrowheads="1"/>
          </p:cNvSpPr>
          <p:nvPr>
            <p:ph type="title"/>
          </p:nvPr>
        </p:nvSpPr>
        <p:spPr>
          <a:xfrm>
            <a:off x="982601" y="332656"/>
            <a:ext cx="8245598" cy="1462087"/>
          </a:xfrm>
        </p:spPr>
        <p:txBody>
          <a:bodyPr/>
          <a:lstStyle/>
          <a:p>
            <a:pPr eaLnBrk="1" hangingPunct="1"/>
            <a:r>
              <a:rPr lang="en-US" altLang="en-US" b="1" dirty="0">
                <a:latin typeface="Times New Roman" panose="02020603050405020304" pitchFamily="18" charset="0"/>
                <a:cs typeface="Times New Roman" panose="02020603050405020304" pitchFamily="18" charset="0"/>
              </a:rPr>
              <a:t>DFF Synopsys Analysis Reports</a:t>
            </a:r>
            <a:endParaRPr lang="en-US" altLang="en-US" b="1" dirty="0">
              <a:latin typeface="Times New Roman" panose="02020603050405020304" pitchFamily="18" charset="0"/>
              <a:cs typeface="Times New Roman" panose="02020603050405020304" pitchFamily="18" charset="0"/>
            </a:endParaRPr>
          </a:p>
        </p:txBody>
      </p:sp>
      <p:sp>
        <p:nvSpPr>
          <p:cNvPr id="8" name="TextBox 7"/>
          <p:cNvSpPr txBox="1"/>
          <p:nvPr/>
        </p:nvSpPr>
        <p:spPr>
          <a:xfrm>
            <a:off x="195645" y="6054507"/>
            <a:ext cx="8768843" cy="583565"/>
          </a:xfrm>
          <a:prstGeom prst="rect">
            <a:avLst/>
          </a:prstGeom>
          <a:noFill/>
        </p:spPr>
        <p:txBody>
          <a:bodyPr wrap="square">
            <a:spAutoFit/>
          </a:bodyPr>
          <a:lstStyle/>
          <a:p>
            <a:pPr algn="ctr"/>
            <a:r>
              <a:rPr lang="en-US" sz="1600" dirty="0">
                <a:latin typeface="Times New Roman" panose="02020603050405020304" pitchFamily="18" charset="0"/>
                <a:cs typeface="Times New Roman" panose="02020603050405020304" pitchFamily="18" charset="0"/>
              </a:rPr>
              <a:t>Figure 3: Snippets of area, power and Timing Reports for Chain Divider DFF using clock and power gating</a:t>
            </a:r>
            <a:endParaRPr lang="en-US" sz="1600" dirty="0"/>
          </a:p>
        </p:txBody>
      </p:sp>
      <p:pic>
        <p:nvPicPr>
          <p:cNvPr id="2" name="Picture 1" descr="dff_power"/>
          <p:cNvPicPr>
            <a:picLocks noChangeAspect="1"/>
          </p:cNvPicPr>
          <p:nvPr/>
        </p:nvPicPr>
        <p:blipFill>
          <a:blip r:embed="rId1"/>
          <a:stretch>
            <a:fillRect/>
          </a:stretch>
        </p:blipFill>
        <p:spPr>
          <a:xfrm>
            <a:off x="3124835" y="2353945"/>
            <a:ext cx="3007995" cy="3667125"/>
          </a:xfrm>
          <a:prstGeom prst="rect">
            <a:avLst/>
          </a:prstGeom>
          <a:ln>
            <a:solidFill>
              <a:schemeClr val="bg2">
                <a:lumMod val="75000"/>
                <a:lumOff val="25000"/>
              </a:schemeClr>
            </a:solidFill>
          </a:ln>
        </p:spPr>
      </p:pic>
      <p:pic>
        <p:nvPicPr>
          <p:cNvPr id="7" name="Picture 6" descr="dff_area"/>
          <p:cNvPicPr>
            <a:picLocks noChangeAspect="1"/>
          </p:cNvPicPr>
          <p:nvPr/>
        </p:nvPicPr>
        <p:blipFill>
          <a:blip r:embed="rId2"/>
          <a:srcRect b="15352"/>
          <a:stretch>
            <a:fillRect/>
          </a:stretch>
        </p:blipFill>
        <p:spPr>
          <a:xfrm>
            <a:off x="251460" y="2354580"/>
            <a:ext cx="2678430" cy="3666490"/>
          </a:xfrm>
          <a:prstGeom prst="rect">
            <a:avLst/>
          </a:prstGeom>
          <a:ln>
            <a:solidFill>
              <a:schemeClr val="bg2">
                <a:lumMod val="75000"/>
                <a:lumOff val="25000"/>
              </a:schemeClr>
            </a:solidFill>
          </a:ln>
        </p:spPr>
      </p:pic>
      <p:pic>
        <p:nvPicPr>
          <p:cNvPr id="9" name="Picture 8" descr="dff_timing"/>
          <p:cNvPicPr>
            <a:picLocks noChangeAspect="1"/>
          </p:cNvPicPr>
          <p:nvPr/>
        </p:nvPicPr>
        <p:blipFill>
          <a:blip r:embed="rId3"/>
          <a:srcRect r="11424"/>
          <a:stretch>
            <a:fillRect/>
          </a:stretch>
        </p:blipFill>
        <p:spPr>
          <a:xfrm>
            <a:off x="6277610" y="2354580"/>
            <a:ext cx="2675890" cy="3700145"/>
          </a:xfrm>
          <a:prstGeom prst="rect">
            <a:avLst/>
          </a:prstGeom>
          <a:ln>
            <a:solidFill>
              <a:schemeClr val="bg2">
                <a:lumMod val="75000"/>
                <a:lumOff val="25000"/>
              </a:schemeClr>
            </a:solidFill>
          </a:ln>
        </p:spPr>
      </p:pic>
    </p:spTree>
  </p:cSld>
  <p:clrMapOvr>
    <a:masterClrMapping/>
  </p:clrMapOvr>
</p:sld>
</file>

<file path=ppt/theme/theme1.xml><?xml version="1.0" encoding="utf-8"?>
<a:theme xmlns:a="http://schemas.openxmlformats.org/drawingml/2006/main" name="Blends">
  <a:themeElements>
    <a:clrScheme name="Blends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Tahoma"/>
        <a:ea typeface="宋体"/>
        <a:cs typeface=""/>
      </a:majorFont>
      <a:minorFont>
        <a:latin typeface="Tahom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4">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Blends</Template>
  <TotalTime>0</TotalTime>
  <Words>8863</Words>
  <Application>WPS Presentation</Application>
  <PresentationFormat>On-screen Show (4:3)</PresentationFormat>
  <Paragraphs>347</Paragraphs>
  <Slides>22</Slides>
  <Notes>14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22</vt:i4>
      </vt:variant>
    </vt:vector>
  </HeadingPairs>
  <TitlesOfParts>
    <vt:vector size="32" baseType="lpstr">
      <vt:lpstr>Arial</vt:lpstr>
      <vt:lpstr>SimSun</vt:lpstr>
      <vt:lpstr>Wingdings</vt:lpstr>
      <vt:lpstr>Tahoma</vt:lpstr>
      <vt:lpstr>Times New Roman</vt:lpstr>
      <vt:lpstr>Microsoft YaHei</vt:lpstr>
      <vt:lpstr>Arial Unicode MS</vt:lpstr>
      <vt:lpstr>Calibri</vt:lpstr>
      <vt:lpstr>Times New Roman</vt:lpstr>
      <vt:lpstr>Blends</vt:lpstr>
      <vt:lpstr>Contents</vt:lpstr>
      <vt:lpstr>Introduction</vt:lpstr>
      <vt:lpstr>Background</vt:lpstr>
      <vt:lpstr>Architecture Overview - Part1</vt:lpstr>
      <vt:lpstr>Architecture Overview -Part2</vt:lpstr>
      <vt:lpstr>Functional Verification (ModelSim)</vt:lpstr>
      <vt:lpstr>Synthesis Flow (Design Compiler)</vt:lpstr>
      <vt:lpstr>DFF Modelsim Waveforms</vt:lpstr>
      <vt:lpstr>DFF Synopsys Analysis Reports</vt:lpstr>
      <vt:lpstr>8T SRAM Modelsim Waveforms</vt:lpstr>
      <vt:lpstr>8T SRAM Synopsys Analysis Reports</vt:lpstr>
      <vt:lpstr>LFSR Modelsim waveforms</vt:lpstr>
      <vt:lpstr>LFSR Synopsys Analysis Reports</vt:lpstr>
      <vt:lpstr>SRAM- Gating Functionality Verification</vt:lpstr>
      <vt:lpstr>Comparison Table</vt:lpstr>
      <vt:lpstr>Preferred Architecture</vt:lpstr>
      <vt:lpstr>Physical Design Plan (Cadence Innovus)</vt:lpstr>
      <vt:lpstr>Clock Tree Synthesis</vt:lpstr>
      <vt:lpstr>Design Challenges</vt:lpstr>
      <vt:lpstr>Future Work</vt:lpstr>
      <vt:lpstr>Conclusion</vt:lpstr>
      <vt:lpstr>References</vt:lpstr>
    </vt:vector>
  </TitlesOfParts>
  <Company>buaa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CMPE 421 Embedded System</dc:title>
  <dc:creator>jiang</dc:creator>
  <cp:lastModifiedBy>srinu Chandu</cp:lastModifiedBy>
  <cp:revision>339</cp:revision>
  <dcterms:created xsi:type="dcterms:W3CDTF">2008-01-15T07:44:00Z</dcterms:created>
  <dcterms:modified xsi:type="dcterms:W3CDTF">2025-06-13T14:20:20Z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41858070A7EC4BCCA8113885868AAF13_13</vt:lpwstr>
  </property>
  <property fmtid="{D5CDD505-2E9C-101B-9397-08002B2CF9AE}" pid="3" name="KSOProductBuildVer">
    <vt:lpwstr>1033-12.2.0.21546</vt:lpwstr>
  </property>
</Properties>
</file>

<file path=docProps/thumbnail.jpeg>
</file>